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Lst>
  <p:sldSz cy="6858000" cx="12192000"/>
  <p:notesSz cx="6858000" cy="9144000"/>
  <p:embeddedFontLst>
    <p:embeddedFont>
      <p:font typeface="Noto Sans KR"/>
      <p:regular r:id="rId70"/>
      <p:bold r:id="rId71"/>
    </p:embeddedFont>
    <p:embeddedFont>
      <p:font typeface="Proxima Nova"/>
      <p:regular r:id="rId72"/>
      <p:bold r:id="rId73"/>
      <p:italic r:id="rId74"/>
      <p:boldItalic r:id="rId75"/>
    </p:embeddedFont>
    <p:embeddedFont>
      <p:font typeface="Roboto Mono"/>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747775"/>
          </p15:clr>
        </p15:guide>
        <p15:guide id="2" pos="3840">
          <p15:clr>
            <a:srgbClr val="747775"/>
          </p15:clr>
        </p15:guide>
      </p15:sldGuideLst>
    </p:ext>
    <p:ext uri="GoogleSlidesCustomDataVersion2">
      <go:slidesCustomData xmlns:go="http://customooxmlschemas.google.com/" r:id="rId80" roundtripDataSignature="AMtx7miyd4yjUTiSaroErFa4InWnS3QM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AB0327-9298-4225-8190-24D3FA13C4EF}">
  <a:tblStyle styleId="{A8AB0327-9298-4225-8190-24D3FA13C4E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bold.fntdata"/><Relationship Id="rId72" Type="http://schemas.openxmlformats.org/officeDocument/2006/relationships/font" Target="fonts/ProximaNova-regular.fntdata"/><Relationship Id="rId31" Type="http://schemas.openxmlformats.org/officeDocument/2006/relationships/slide" Target="slides/slide25.xml"/><Relationship Id="rId75" Type="http://schemas.openxmlformats.org/officeDocument/2006/relationships/font" Target="fonts/ProximaNova-boldItalic.fntdata"/><Relationship Id="rId30" Type="http://schemas.openxmlformats.org/officeDocument/2006/relationships/slide" Target="slides/slide24.xml"/><Relationship Id="rId74" Type="http://schemas.openxmlformats.org/officeDocument/2006/relationships/font" Target="fonts/ProximaNova-italic.fntdata"/><Relationship Id="rId33" Type="http://schemas.openxmlformats.org/officeDocument/2006/relationships/slide" Target="slides/slide27.xml"/><Relationship Id="rId77" Type="http://schemas.openxmlformats.org/officeDocument/2006/relationships/font" Target="fonts/RobotoMono-bold.fntdata"/><Relationship Id="rId32" Type="http://schemas.openxmlformats.org/officeDocument/2006/relationships/slide" Target="slides/slide26.xml"/><Relationship Id="rId76" Type="http://schemas.openxmlformats.org/officeDocument/2006/relationships/font" Target="fonts/RobotoMono-regular.fntdata"/><Relationship Id="rId35" Type="http://schemas.openxmlformats.org/officeDocument/2006/relationships/slide" Target="slides/slide29.xml"/><Relationship Id="rId79" Type="http://schemas.openxmlformats.org/officeDocument/2006/relationships/font" Target="fonts/RobotoMono-boldItalic.fntdata"/><Relationship Id="rId34" Type="http://schemas.openxmlformats.org/officeDocument/2006/relationships/slide" Target="slides/slide28.xml"/><Relationship Id="rId78" Type="http://schemas.openxmlformats.org/officeDocument/2006/relationships/font" Target="fonts/RobotoMono-italic.fntdata"/><Relationship Id="rId71" Type="http://schemas.openxmlformats.org/officeDocument/2006/relationships/font" Target="fonts/NotoSansKR-bold.fntdata"/><Relationship Id="rId70" Type="http://schemas.openxmlformats.org/officeDocument/2006/relationships/font" Target="fonts/NotoSansKR-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 name="Google Shape;6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a7930cc716_0_2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2a7930cc716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a7930cc716_0_2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a7930cc716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 dialogueLLM이란 라</a:t>
            </a:r>
            <a:r>
              <a:rPr lang="ko-KR"/>
              <a:t>마를 (콘텍스트+감정) 파인튜닝</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 특히, 텍스트 뿐 아니라 비디오 등 </a:t>
            </a:r>
            <a:r>
              <a:rPr b="1" lang="ko-KR"/>
              <a:t>multimodal emotional dialogue 학습</a:t>
            </a:r>
            <a:endParaRPr b="1"/>
          </a:p>
          <a:p>
            <a:pPr indent="0" lvl="0" marL="0" rtl="0" algn="l">
              <a:lnSpc>
                <a:spcPct val="100000"/>
              </a:lnSpc>
              <a:spcBef>
                <a:spcPts val="0"/>
              </a:spcBef>
              <a:spcAft>
                <a:spcPts val="0"/>
              </a:spcAft>
              <a:buSzPts val="1100"/>
              <a:buNone/>
            </a:pPr>
            <a:r>
              <a:t/>
            </a:r>
            <a:endParaRPr b="1"/>
          </a:p>
          <a:p>
            <a:pPr indent="0" lvl="0" marL="0" rtl="0" algn="l">
              <a:lnSpc>
                <a:spcPct val="100000"/>
              </a:lnSpc>
              <a:spcBef>
                <a:spcPts val="0"/>
              </a:spcBef>
              <a:spcAft>
                <a:spcPts val="0"/>
              </a:spcAft>
              <a:buSzPts val="1100"/>
              <a:buNone/>
            </a:pPr>
            <a:r>
              <a:rPr lang="ko-KR"/>
              <a:t>그 결과:</a:t>
            </a:r>
            <a:endParaRPr/>
          </a:p>
          <a:p>
            <a:pPr indent="0" lvl="0" marL="0" rtl="0" algn="l">
              <a:lnSpc>
                <a:spcPct val="100000"/>
              </a:lnSpc>
              <a:spcBef>
                <a:spcPts val="0"/>
              </a:spcBef>
              <a:spcAft>
                <a:spcPts val="0"/>
              </a:spcAft>
              <a:buSzPts val="1100"/>
              <a:buNone/>
            </a:pPr>
            <a:r>
              <a:rPr lang="ko-KR"/>
              <a:t>텍스트/비디오 등에서 다양한 상황의 감정 분석</a:t>
            </a:r>
            <a:endParaRPr/>
          </a:p>
          <a:p>
            <a:pPr indent="0" lvl="0" marL="0" rtl="0" algn="l">
              <a:lnSpc>
                <a:spcPct val="100000"/>
              </a:lnSpc>
              <a:spcBef>
                <a:spcPts val="0"/>
              </a:spcBef>
              <a:spcAft>
                <a:spcPts val="0"/>
              </a:spcAft>
              <a:buSzPts val="1100"/>
              <a:buNone/>
            </a:pPr>
            <a:r>
              <a:rPr lang="ko-KR"/>
              <a:t>Emotion Recognition in Conversation (ERC) 성능 우수</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72f92ed385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272f92ed385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100"/>
              </a:spcBef>
              <a:spcAft>
                <a:spcPts val="0"/>
              </a:spcAft>
              <a:buNone/>
            </a:pPr>
            <a:r>
              <a:rPr lang="ko-KR"/>
              <a:t>음</a:t>
            </a:r>
            <a:r>
              <a:rPr lang="ko-KR"/>
              <a:t>악 오디오와 가사를 통해 sentiment analysis 를 한 연구 내용</a:t>
            </a:r>
            <a:endParaRPr/>
          </a:p>
          <a:p>
            <a:pPr indent="0" lvl="0" marL="0" rtl="0" algn="l">
              <a:lnSpc>
                <a:spcPct val="115000"/>
              </a:lnSpc>
              <a:spcBef>
                <a:spcPts val="2100"/>
              </a:spcBef>
              <a:spcAft>
                <a:spcPts val="0"/>
              </a:spcAft>
              <a:buNone/>
            </a:pPr>
            <a:r>
              <a:rPr lang="ko-KR"/>
              <a:t>4가지 모델을 훈련:</a:t>
            </a:r>
            <a:endParaRPr/>
          </a:p>
          <a:p>
            <a:pPr indent="-298450" lvl="0" marL="457200" rtl="0" algn="l">
              <a:lnSpc>
                <a:spcPct val="115000"/>
              </a:lnSpc>
              <a:spcBef>
                <a:spcPts val="2100"/>
              </a:spcBef>
              <a:spcAft>
                <a:spcPts val="0"/>
              </a:spcAft>
              <a:buClr>
                <a:schemeClr val="dk1"/>
              </a:buClr>
              <a:buSzPts val="1100"/>
              <a:buAutoNum type="arabicPeriod"/>
            </a:pPr>
            <a:r>
              <a:rPr lang="ko-KR"/>
              <a:t>finetuning-sentiment-model-4500-lyrics: </a:t>
            </a:r>
            <a:endParaRPr/>
          </a:p>
          <a:p>
            <a:pPr indent="0" lvl="0" marL="914400" rtl="0" algn="l">
              <a:lnSpc>
                <a:spcPct val="115000"/>
              </a:lnSpc>
              <a:spcBef>
                <a:spcPts val="2100"/>
              </a:spcBef>
              <a:spcAft>
                <a:spcPts val="0"/>
              </a:spcAft>
              <a:buNone/>
            </a:pPr>
            <a:r>
              <a:rPr lang="ko-KR"/>
              <a:t>이 모델은 노래 가사의 감성 예측을 위해 특별히 설계되었으며, distilBERT 모델을 기반으로 미세 조정되었습니다. </a:t>
            </a:r>
            <a:endParaRPr/>
          </a:p>
          <a:p>
            <a:pPr indent="-298450" lvl="0" marL="457200" rtl="0" algn="l">
              <a:lnSpc>
                <a:spcPct val="115000"/>
              </a:lnSpc>
              <a:spcBef>
                <a:spcPts val="2100"/>
              </a:spcBef>
              <a:spcAft>
                <a:spcPts val="0"/>
              </a:spcAft>
              <a:buClr>
                <a:schemeClr val="dk1"/>
              </a:buClr>
              <a:buSzPts val="1100"/>
              <a:buAutoNum type="arabicPeriod"/>
            </a:pPr>
            <a:r>
              <a:rPr lang="ko-KR"/>
              <a:t>sentiment-roberta-large-english (SiEBERT)</a:t>
            </a:r>
            <a:endParaRPr/>
          </a:p>
          <a:p>
            <a:pPr indent="0" lvl="0" marL="457200" rtl="0" algn="l">
              <a:lnSpc>
                <a:spcPct val="115000"/>
              </a:lnSpc>
              <a:spcBef>
                <a:spcPts val="2100"/>
              </a:spcBef>
              <a:spcAft>
                <a:spcPts val="0"/>
              </a:spcAft>
              <a:buNone/>
            </a:pPr>
            <a:r>
              <a:rPr lang="ko-KR"/>
              <a:t> RoBERTa-large 모델을 최적화하여 미세 조정한 버전입니다.</a:t>
            </a:r>
            <a:endParaRPr/>
          </a:p>
          <a:p>
            <a:pPr indent="-298450" lvl="0" marL="457200" rtl="0" algn="l">
              <a:lnSpc>
                <a:spcPct val="115000"/>
              </a:lnSpc>
              <a:spcBef>
                <a:spcPts val="2100"/>
              </a:spcBef>
              <a:spcAft>
                <a:spcPts val="0"/>
              </a:spcAft>
              <a:buClr>
                <a:schemeClr val="dk1"/>
              </a:buClr>
              <a:buSzPts val="1100"/>
              <a:buAutoNum type="arabicPeriod"/>
            </a:pPr>
            <a:r>
              <a:rPr lang="ko-KR"/>
              <a:t>bert-base-uncased-poems-sentiment:</a:t>
            </a:r>
            <a:endParaRPr/>
          </a:p>
          <a:p>
            <a:pPr indent="0" lvl="0" marL="457200" rtl="0" algn="l">
              <a:lnSpc>
                <a:spcPct val="115000"/>
              </a:lnSpc>
              <a:spcBef>
                <a:spcPts val="2100"/>
              </a:spcBef>
              <a:spcAft>
                <a:spcPts val="0"/>
              </a:spcAft>
              <a:buNone/>
            </a:pPr>
            <a:r>
              <a:rPr lang="ko-KR"/>
              <a:t>이 모델은 시를 네 가지 카테고리(부정적, 긍정적, 중립적, 혼합)로 분류하는 것을 목표로 하며, 노래 가사의 시적 언어에 적용 가능성을 탐구하였습니다.</a:t>
            </a:r>
            <a:endParaRPr/>
          </a:p>
          <a:p>
            <a:pPr indent="-298450" lvl="0" marL="457200" rtl="0" algn="l">
              <a:lnSpc>
                <a:spcPct val="115000"/>
              </a:lnSpc>
              <a:spcBef>
                <a:spcPts val="2100"/>
              </a:spcBef>
              <a:spcAft>
                <a:spcPts val="0"/>
              </a:spcAft>
              <a:buClr>
                <a:schemeClr val="dk1"/>
              </a:buClr>
              <a:buSzPts val="1100"/>
              <a:buAutoNum type="arabicPeriod"/>
            </a:pPr>
            <a:r>
              <a:rPr lang="ko-KR"/>
              <a:t>bert-base-uncased finetuned sentiments:</a:t>
            </a:r>
            <a:endParaRPr/>
          </a:p>
          <a:p>
            <a:pPr indent="0" lvl="0" marL="457200" rtl="0" algn="l">
              <a:lnSpc>
                <a:spcPct val="115000"/>
              </a:lnSpc>
              <a:spcBef>
                <a:spcPts val="2100"/>
              </a:spcBef>
              <a:spcAft>
                <a:spcPts val="0"/>
              </a:spcAft>
              <a:buNone/>
            </a:pPr>
            <a:r>
              <a:rPr lang="ko-KR"/>
              <a:t>텍스트를 여섯 가지 감정(분노, 두려움, 기쁨, 사랑, 슬픔, 놀라움)으로 분류하도록 훈련된 모델로, 이진 감성 모델에 비해 다양한 감정 관점을 제공합니다.</a:t>
            </a:r>
            <a:endParaRPr/>
          </a:p>
          <a:p>
            <a:pPr indent="0" lvl="0" marL="0" rtl="0" algn="l">
              <a:lnSpc>
                <a:spcPct val="175000"/>
              </a:lnSpc>
              <a:spcBef>
                <a:spcPts val="2100"/>
              </a:spcBef>
              <a:spcAft>
                <a:spcPts val="0"/>
              </a:spcAft>
              <a:buSzPts val="1100"/>
              <a:buNone/>
            </a:pPr>
            <a:r>
              <a:rPr lang="ko-KR"/>
              <a:t>모델들은 긴 텍스트를 여러 조각으로 나누어 처리한 뒤, 이를 종합하여 전체 감성 예측을 수행하는 방식으로 512 토큰 길이 제한 문제를 극복했습니다. 이러한 청킹 과정은 분석 범위를 확장하는 데 도움이 되었습니다</a:t>
            </a:r>
            <a:endParaRPr/>
          </a:p>
          <a:p>
            <a:pPr indent="0" lvl="0" marL="0" rtl="0" algn="l">
              <a:lnSpc>
                <a:spcPct val="175000"/>
              </a:lnSpc>
              <a:spcBef>
                <a:spcPts val="1500"/>
              </a:spcBef>
              <a:spcAft>
                <a:spcPts val="0"/>
              </a:spcAft>
              <a:buSzPts val="1100"/>
              <a:buNone/>
            </a:pPr>
            <a:r>
              <a:rPr lang="ko-KR"/>
              <a:t>(애니메이션)</a:t>
            </a:r>
            <a:endParaRPr/>
          </a:p>
          <a:p>
            <a:pPr indent="0" lvl="0" marL="0" rtl="0" algn="l">
              <a:lnSpc>
                <a:spcPct val="175000"/>
              </a:lnSpc>
              <a:spcBef>
                <a:spcPts val="1500"/>
              </a:spcBef>
              <a:spcAft>
                <a:spcPts val="0"/>
              </a:spcAft>
              <a:buSzPts val="1100"/>
              <a:buNone/>
            </a:pPr>
            <a:r>
              <a:rPr lang="ko-KR"/>
              <a:t>하지만 여전히 감정을 긍정/부정으로 이진분리 → 한계점</a:t>
            </a:r>
            <a:endParaRPr/>
          </a:p>
          <a:p>
            <a:pPr indent="0" lvl="0" marL="0" rtl="0" algn="l">
              <a:lnSpc>
                <a:spcPct val="175000"/>
              </a:lnSpc>
              <a:spcBef>
                <a:spcPts val="1500"/>
              </a:spcBef>
              <a:spcAft>
                <a:spcPts val="0"/>
              </a:spcAft>
              <a:buSzPts val="1100"/>
              <a:buNone/>
            </a:pPr>
            <a:r>
              <a:rPr lang="ko-KR"/>
              <a:t>저희 조는 다양한 감정을 해석할 수 있는 모델을 훈련시키고자 했습니다</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72e4ef035d_4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72e4ef035d_4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t>우선 음악 간의 유사도 계산에 앞서, 파인튜닝을 통한 음악의 감정분석을 진행해본 실험 결과들에 대해 말씀드리겠습니다. </a:t>
            </a:r>
            <a:r>
              <a:rPr lang="ko-KR"/>
              <a:t>처음으로 다뤄본 데이터셋은 hugging face에서 제공하고 있는 dair-ai의 emotion 데이터셋입니다.</a:t>
            </a:r>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e1e1267eca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e1e1267ec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t>해당 데이터 셋은 트위터에서 쓰인 영어 메시지들을 여섯가지 감정라벨링을 통해 분류해둔 데이터입니다. 전체 데이터셋 2만개가 train, validation, test 각 8대1대1 비율로 분할되어서 제공되고 있습니다.</a:t>
            </a:r>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72e4ef035d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72e4ef035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t>슬픔, 기쁨, 사랑, 화, 두려움, 놀람의 여섯가지 감정라벨로 구성되어 있고 다른 감정들에 비해 비교적 슬픔과 기쁨에 많은 데이터가 편중되어 있음을 확인하였습니다.</a:t>
            </a:r>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72e4ef035d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72e4ef035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t>각 감정별 텍스트 데이터에 사용된 단어들을 워드클라우드를 통해 시각화해 보았습니다. 공통적으로 feel, feeling이라는 단어가 많이 포함되어 있었고, 각 감정들과 연관된 단어들도 찾아볼 수 있었습니다.</a:t>
            </a:r>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72e4ef035d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72e4ef035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t>이 데이터셋을 distilbert 모델에 파인튜닝시켰습니다. distilbert모델은 기존의 bert모델을 압축하여 경량화한 버전으로, 기존 bert의 60%의 크기이지만 연산속도는 2배나 빠르다는 장점을 가지고 있습니다. 경량화 되었음에도 bert 성능의 97퍼센트 성능을 유지한다고 합니다. distilbert 모델의 마지막 레이어에 분류레이어만 추가하여 파인튜닝을 진행했습니다.</a:t>
            </a:r>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72e4ef035d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72e4ef035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t>우선 앞서 한 번 언급했지만, 특정 감정에 데이터가 편중된 경향이 있어 오버샘플링을 통해 데이터를 전처리하였습니다. 그렇게 파인튜닝한 결과, train loss 0.99, validation loss 1.25, test loss 1.3, 그리고 정확도와 F1이 각각 82, 81 정도로 형성되어 성능적으로는 부족하다는 점을 인지하였습니다. 리소스 문제로 인해 전체 데이터의 10분의 1만 활용했던 것이 성능이 낮추었다고 판단했습니다.</a:t>
            </a:r>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72e4ef035d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72e4ef035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t>이후 파인튜닝한 모델에 실제 가사를 넣어보았습니다. Maroon5의 payphone이라는 곡을 입력값으로 넣어 감정분석 결과를 확인해보았습니다. 전체적으로 sadness 점수가 대부분을 차지하였고, 이는 payphone이 이별한 연인에 대한 그리움, 공허함과 같은 감정을 다루는 곡임을 미루어볼 때 어느 정도 유의미한 결과임을 확인할 수 있었습니다.</a:t>
            </a:r>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72ee6c15ea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72ee6c15e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72e4ef035d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72e4ef035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t>이렇게 직접 파인튜닝을 해보았을 때는 리소스와 시간문제로 인해 전체적인 성능이 좋지 않게 나와, 허깅페이스에서 제공하고있는 파인튜닝된 모델을 활용해보았습니다. 해당 모델은 베이스 모델로 bert를 사용하였고, 다음과 같은 훈련파라미터를 사용했다고 합니다. loss값이 0.16정도로 직접 파인튜닝한 모델보다 훨씬 낮게 나왔고, 정확도와 f1점수도 아까에 비해 높게 나온점을 확인할 수 있었습니다.</a:t>
            </a:r>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72e4ef035d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72e4ef035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ko-KR"/>
              <a:t>마찬가지로 payphone의 가사를 모델에 입력시켜보았습니다. 형성된 점수 자체는 역시 슬픔에 대한 감정이 높게 나왔지만 joy에 대한 부분인 이전보다 증가한 점을 확인할 수 있습니다. 가사에 종종 기쁨과 관련된 단어들이 나오긴 하지만 전체적인 가사의 정서와 기쁨은 거리가 있기 때문에 만족스럽지 못한 결과가 나왔습니다.</a:t>
            </a:r>
            <a:endParaRPr/>
          </a:p>
          <a:p>
            <a:pPr indent="0" lvl="0" marL="0" rtl="0" algn="l">
              <a:lnSpc>
                <a:spcPct val="115000"/>
              </a:lnSpc>
              <a:spcBef>
                <a:spcPts val="1200"/>
              </a:spcBef>
              <a:spcAft>
                <a:spcPts val="0"/>
              </a:spcAft>
              <a:buClr>
                <a:schemeClr val="dk1"/>
              </a:buClr>
              <a:buSzPts val="1100"/>
              <a:buFont typeface="Arial"/>
              <a:buNone/>
            </a:pPr>
            <a:r>
              <a:rPr lang="ko-KR"/>
              <a:t>이러한 실험 결과를 참조하여, 이후에는 리소스 문제를 최대한 줄여 모델의 성능을 최대화할 수 있는 방법을 연구해 보았습니다. </a:t>
            </a:r>
            <a:r>
              <a:rPr lang="ko-KR">
                <a:solidFill>
                  <a:schemeClr val="dk1"/>
                </a:solidFill>
              </a:rPr>
              <a:t>수치적으로 드러난 모델의 성능과는 별개로 음악 간의 감정 유사도를 판단하는 데 있어 6가지 감정 라벨링은 너무 부족하다고 판단하여 </a:t>
            </a:r>
            <a:r>
              <a:rPr lang="ko-KR"/>
              <a:t>해당 접근 방법이 감정 유사도 분석에 있어서 정확한 결과를 추론하기에는 무리가 있을 것으로 판단하였습니다. 그래서 이후에는 다른 감정데이터셋과 모델을 활용하여 실험을 진행하였습니다.</a:t>
            </a:r>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72f882d6ee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72f882d6e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e1a522dc30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e1a522dc3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e1e1267eca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e1e1267ec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e1e1267eca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e1e1267ec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사용 모델인 roberta-base 설명</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72e4ef035d_6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72e4ef035d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go-emotions 데이터를 가지고 </a:t>
            </a:r>
            <a:r>
              <a:rPr lang="ko-KR">
                <a:solidFill>
                  <a:schemeClr val="dk1"/>
                </a:solidFill>
              </a:rPr>
              <a:t>roberta-base를 fine tuning 하려니, 데이터의 양이 너무 많아 처리를 하기에 오랜 시간이 걸리거나, 리소스의 한계로 학습자체가 안됨</a:t>
            </a:r>
            <a:endParaRPr>
              <a:solidFill>
                <a:schemeClr val="dk1"/>
              </a:solidFill>
            </a:endParaRPr>
          </a:p>
          <a:p>
            <a:pPr indent="0" lvl="0" marL="0" rtl="0" algn="l">
              <a:spcBef>
                <a:spcPts val="0"/>
              </a:spcBef>
              <a:spcAft>
                <a:spcPts val="0"/>
              </a:spcAft>
              <a:buNone/>
            </a:pPr>
            <a:r>
              <a:rPr lang="ko-KR">
                <a:solidFill>
                  <a:schemeClr val="dk1"/>
                </a:solidFill>
              </a:rPr>
              <a:t>그렇다고 데이터를 줄이자니, 성능의 저하가 야기됨</a:t>
            </a:r>
            <a:endParaRPr>
              <a:solidFill>
                <a:schemeClr val="dk1"/>
              </a:solidFill>
            </a:endParaRPr>
          </a:p>
          <a:p>
            <a:pPr indent="0" lvl="0" marL="0" rtl="0" algn="l">
              <a:spcBef>
                <a:spcPts val="0"/>
              </a:spcBef>
              <a:spcAft>
                <a:spcPts val="0"/>
              </a:spcAft>
              <a:buNone/>
            </a:pPr>
            <a:r>
              <a:rPr lang="ko-KR">
                <a:solidFill>
                  <a:schemeClr val="dk1"/>
                </a:solidFill>
              </a:rPr>
              <a:t>-&gt; QLoRA 사용</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72e4ef035d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72e4ef035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QLoRA 설명</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72e4ef035d_6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72e4ef035d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(4000개 데이터를 가지고 실험)큐로라로 roberta base 코드를 수정하여 finetuning하니, 그렇지 않았던 케이스에 비해 성능은 유지한채 효율적인 학습이 가능</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e1a522dc30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e1a522dc3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hugging face에 go-emotions 데이터 셋을 사용한 감정 분류 모델 중, 다운로드 횟수가 높은 두 모델을 비교</a:t>
            </a:r>
            <a:endParaRPr/>
          </a:p>
          <a:p>
            <a:pPr indent="0" lvl="0" marL="0" rtl="0" algn="l">
              <a:spcBef>
                <a:spcPts val="0"/>
              </a:spcBef>
              <a:spcAft>
                <a:spcPts val="0"/>
              </a:spcAft>
              <a:buNone/>
            </a:pPr>
            <a:r>
              <a:rPr lang="ko-KR"/>
              <a:t>하나는 우리가 사용했던 roberta-base 모델, 다른하나는 ms에서 나온 모델</a:t>
            </a:r>
            <a:endParaRPr/>
          </a:p>
          <a:p>
            <a:pPr indent="0" lvl="0" marL="0" rtl="0" algn="l">
              <a:spcBef>
                <a:spcPts val="0"/>
              </a:spcBef>
              <a:spcAft>
                <a:spcPts val="0"/>
              </a:spcAft>
              <a:buNone/>
            </a:pPr>
            <a:r>
              <a:rPr lang="ko-KR"/>
              <a:t>F1 점수를 비교했을때, 나름 뒤지지 않는 결과였다</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a7930cc716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2a7930cc716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우선 연구 내용 이전 배경부터 간단히 설명</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e23022190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e2302219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저</a:t>
            </a:r>
            <a:r>
              <a:rPr lang="ko-KR"/>
              <a:t>희 팀의 가사/감정 기반 음악 추천 시스템 소개</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72e4ef035d_2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272e4ef035d_2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노</a:t>
            </a:r>
            <a:r>
              <a:rPr lang="ko-KR"/>
              <a:t>래 가사를 genius.com 에서 확보</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(newline 기호 등) 특수 기호 제거</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512 토큰으로 곡별 길이 제한</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e230221900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2e230221900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사용</a:t>
            </a:r>
            <a:r>
              <a:rPr lang="ko-KR"/>
              <a:t>한 모델: go_emotions 훈련된 roberta-base 모델</a:t>
            </a:r>
            <a:endParaRPr/>
          </a:p>
          <a:p>
            <a:pPr indent="0" lvl="0" marL="0" rtl="0" algn="l">
              <a:lnSpc>
                <a:spcPct val="100000"/>
              </a:lnSpc>
              <a:spcBef>
                <a:spcPts val="0"/>
              </a:spcBef>
              <a:spcAft>
                <a:spcPts val="0"/>
              </a:spcAft>
              <a:buSzPts val="1100"/>
              <a:buNone/>
            </a:pPr>
            <a:r>
              <a:t/>
            </a:r>
            <a:endParaRPr/>
          </a:p>
          <a:p>
            <a:pPr indent="457200" lvl="0" marL="0" rtl="0" algn="l">
              <a:lnSpc>
                <a:spcPct val="100000"/>
              </a:lnSpc>
              <a:spcBef>
                <a:spcPts val="0"/>
              </a:spcBef>
              <a:spcAft>
                <a:spcPts val="0"/>
              </a:spcAft>
              <a:buSzPts val="1100"/>
              <a:buNone/>
            </a:pPr>
            <a:r>
              <a:rPr lang="ko-KR"/>
              <a:t>- hugging face 제공됨</a:t>
            </a:r>
            <a:endParaRPr/>
          </a:p>
          <a:p>
            <a:pPr indent="457200" lvl="0" marL="0" rtl="0" algn="l">
              <a:lnSpc>
                <a:spcPct val="100000"/>
              </a:lnSpc>
              <a:spcBef>
                <a:spcPts val="0"/>
              </a:spcBef>
              <a:spcAft>
                <a:spcPts val="0"/>
              </a:spcAft>
              <a:buSzPts val="1100"/>
              <a:buNone/>
            </a:pPr>
            <a:r>
              <a:rPr lang="ko-KR"/>
              <a:t>- 저희가 직접 파인튜닝한 모델과 성능은 비슷 → 깔끔한 pipeline 구축으로 작업이 쉬워서 사용</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72e4ef035d_2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272e4ef035d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모델</a:t>
            </a:r>
            <a:r>
              <a:rPr lang="ko-KR"/>
              <a:t>에 가사를 넣어주면</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28개 감정 태그 출력</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그 중 neutral 태그 제거 → 상위 3개만 활용</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e230221900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2e230221900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예</a:t>
            </a:r>
            <a:r>
              <a:rPr lang="ko-KR"/>
              <a:t>시:</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곡의 가사 입력 → sadness, disappointment, grief 등 다양한 태그 출력</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(애니메이션)</a:t>
            </a:r>
            <a:endParaRPr/>
          </a:p>
          <a:p>
            <a:pPr indent="0" lvl="0" marL="0" rtl="0" algn="l">
              <a:lnSpc>
                <a:spcPct val="100000"/>
              </a:lnSpc>
              <a:spcBef>
                <a:spcPts val="0"/>
              </a:spcBef>
              <a:spcAft>
                <a:spcPts val="0"/>
              </a:spcAft>
              <a:buSzPts val="1100"/>
              <a:buNone/>
            </a:pPr>
            <a:r>
              <a:rPr lang="ko-KR"/>
              <a:t>neutral 태그 제외 상위 3위 감정 태그를 활용</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72e4ef035d_2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272e4ef035d_2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감</a:t>
            </a:r>
            <a:r>
              <a:rPr lang="ko-KR"/>
              <a:t>정 태그 벡터화</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감</a:t>
            </a:r>
            <a:r>
              <a:rPr lang="ko-KR"/>
              <a:t>정 태그 벡터 데이터베이스 구축</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곡을 입력 → cosine similarity 계산 → 가장 유사한 곡들을 추천</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72e4ef035d_2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272e4ef035d_2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예</a:t>
            </a:r>
            <a:r>
              <a:rPr lang="ko-KR"/>
              <a:t>시:</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지금 곁에 없는 파트너를 그리워하는 곡</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앨범 커버만 봐도 알수 있듯</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다른 시대 (1999년 vs 1966), 다른 아티스트, 다른 장르 불구 추천</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72e4ef035d_2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272e4ef035d_2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guns n roses - sweet child o mine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chris brown - with you</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좋아하</a:t>
            </a:r>
            <a:r>
              <a:rPr lang="ko-KR"/>
              <a:t>는 사람의 아름다움을 표현</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e24225347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e2422534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e24225347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e24225347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72f92ed385_6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72f92ed385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 많</a:t>
            </a:r>
            <a:r>
              <a:rPr lang="ko-KR"/>
              <a:t>이 사용되는 음악 추천 시스템의 예시</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 나름 괜찮 … 하지만</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 아티스트, 유저 등의 메타 데이터 의존율이 높음</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 따라서, 추천곡의 시대, 분위기, 장르 다양성 부족</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e24225347e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e2422534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https://www.kaggle.com/code/rhtsingh/utilizing-transformer-representations-efficiently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e24225347e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e24225347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72f92ed385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72f92ed38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e24225347e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e24225347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e24225347e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e24225347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72e4ef035d_4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72e4ef035d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72e4ef035d_4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72e4ef035d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72f92ed385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72f92ed38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72e4ef035d_4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72e4ef035d_4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e24225347e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e24225347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6250a79c0f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많은 분들이 써봤을 스포티파이 음악 추천. 어떻게 추천? 조사</a:t>
            </a:r>
            <a:endParaRPr/>
          </a:p>
          <a:p>
            <a:pPr indent="0" lvl="0" marL="0" rtl="0" algn="l">
              <a:lnSpc>
                <a:spcPct val="100000"/>
              </a:lnSpc>
              <a:spcBef>
                <a:spcPts val="0"/>
              </a:spcBef>
              <a:spcAft>
                <a:spcPts val="0"/>
              </a:spcAft>
              <a:buSzPts val="1100"/>
              <a:buNone/>
            </a:pPr>
            <a:r>
              <a:rPr lang="ko-KR"/>
              <a:t>업계비밀 (미공개).</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블로그 등 홍보 자료를 참고:</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ko-KR"/>
              <a:t>- Spotify 활용 패턴 (빈도, 시간대, 요일 등)</a:t>
            </a:r>
            <a:endParaRPr/>
          </a:p>
          <a:p>
            <a:pPr indent="0" lvl="0" marL="0" rtl="0" algn="l">
              <a:lnSpc>
                <a:spcPct val="100000"/>
              </a:lnSpc>
              <a:spcBef>
                <a:spcPts val="0"/>
              </a:spcBef>
              <a:spcAft>
                <a:spcPts val="0"/>
              </a:spcAft>
              <a:buClr>
                <a:schemeClr val="dk1"/>
              </a:buClr>
              <a:buSzPts val="1100"/>
              <a:buFont typeface="Arial"/>
              <a:buNone/>
            </a:pPr>
            <a:r>
              <a:rPr lang="ko-KR"/>
              <a:t>- 사용자의 국적 및 언어</a:t>
            </a:r>
            <a:endParaRPr/>
          </a:p>
          <a:p>
            <a:pPr indent="0" lvl="0" marL="0" rtl="0" algn="l">
              <a:lnSpc>
                <a:spcPct val="100000"/>
              </a:lnSpc>
              <a:spcBef>
                <a:spcPts val="0"/>
              </a:spcBef>
              <a:spcAft>
                <a:spcPts val="0"/>
              </a:spcAft>
              <a:buClr>
                <a:schemeClr val="dk1"/>
              </a:buClr>
              <a:buSzPts val="1100"/>
              <a:buFont typeface="Arial"/>
              <a:buNone/>
            </a:pPr>
            <a:r>
              <a:rPr lang="ko-KR"/>
              <a:t>- 유사 사용자들의 선호곡</a:t>
            </a:r>
            <a:endParaRPr/>
          </a:p>
          <a:p>
            <a:pPr indent="0" lvl="0" marL="0" rtl="0" algn="l">
              <a:lnSpc>
                <a:spcPct val="100000"/>
              </a:lnSpc>
              <a:spcBef>
                <a:spcPts val="0"/>
              </a:spcBef>
              <a:spcAft>
                <a:spcPts val="0"/>
              </a:spcAft>
              <a:buClr>
                <a:schemeClr val="dk1"/>
              </a:buClr>
              <a:buSzPts val="1100"/>
              <a:buFont typeface="Arial"/>
              <a:buNone/>
            </a:pPr>
            <a:r>
              <a:rPr lang="ko-KR"/>
              <a:t>- 템포 (박자), 길이</a:t>
            </a:r>
            <a:endParaRPr/>
          </a:p>
          <a:p>
            <a:pPr indent="0" lvl="0" marL="0" rtl="0" algn="l">
              <a:lnSpc>
                <a:spcPct val="100000"/>
              </a:lnSpc>
              <a:spcBef>
                <a:spcPts val="0"/>
              </a:spcBef>
              <a:spcAft>
                <a:spcPts val="0"/>
              </a:spcAft>
              <a:buClr>
                <a:schemeClr val="dk1"/>
              </a:buClr>
              <a:buSzPts val="1100"/>
              <a:buFont typeface="Arial"/>
              <a:buNone/>
            </a:pPr>
            <a:r>
              <a:rPr lang="ko-KR"/>
              <a:t>- “Musical Elements”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ko-KR"/>
              <a:t>등 활용</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앞</a:t>
            </a:r>
            <a:r>
              <a:rPr lang="ko-KR"/>
              <a:t>서 언급했듯 메타 데이터 사용율 높음</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a:t>
            </a:r>
            <a:endParaRPr/>
          </a:p>
          <a:p>
            <a:pPr indent="0" lvl="0" marL="0" rtl="0" algn="l">
              <a:lnSpc>
                <a:spcPct val="100000"/>
              </a:lnSpc>
              <a:spcBef>
                <a:spcPts val="0"/>
              </a:spcBef>
              <a:spcAft>
                <a:spcPts val="0"/>
              </a:spcAft>
              <a:buSzPts val="1100"/>
              <a:buNone/>
            </a:pPr>
            <a:r>
              <a:rPr lang="ko-KR"/>
              <a:t>조금이라도 상세히 알고자 …</a:t>
            </a:r>
            <a:endParaRPr/>
          </a:p>
        </p:txBody>
      </p:sp>
      <p:sp>
        <p:nvSpPr>
          <p:cNvPr id="90" name="Google Shape;90;g26250a79c0f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72e4ef035d_4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72e4ef035d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72f92ed385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72f92ed38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72e4ef035d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72e4ef035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72e4ef035d_4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72e4ef035d_4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72e4ef035d_4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72e4ef035d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e24225347e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e24225347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72f92ed385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72f92ed38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72f92ed385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72f92ed38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72f92ed385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72f92ed38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72f92ed385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72f92ed38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a7930cc716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2a7930cc716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조금이라도 상세히 알고자 Spotify Web API 페이지 확인</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(사진) 그 중 음악 추천 관련 페이지 입니다.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KR"/>
              <a:t>---</a:t>
            </a:r>
            <a:endParaRPr/>
          </a:p>
          <a:p>
            <a:pPr indent="0" lvl="0" marL="0" rtl="0" algn="l">
              <a:lnSpc>
                <a:spcPct val="100000"/>
              </a:lnSpc>
              <a:spcBef>
                <a:spcPts val="0"/>
              </a:spcBef>
              <a:spcAft>
                <a:spcPts val="0"/>
              </a:spcAft>
              <a:buSzPts val="1100"/>
              <a:buNone/>
            </a:pPr>
            <a:r>
              <a:rPr lang="ko-KR"/>
              <a:t>배운 내용을 간단히 요약하자면</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72e4ef035d_4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72e4ef035d_4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a7930cc716_0_2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g2a7930cc716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72f92ed385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72f92ed38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72f92ed385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72f92ed38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6250a79c0f_0_4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26250a79c0f_0_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solidFill>
                  <a:schemeClr val="dk1"/>
                </a:solidFill>
              </a:rPr>
              <a:t>배운 내용을 간단히 요약하자면 다음과 같습니다.</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음원 파일은 포리에 트렌스폼 등 다양한 processing 과정을 거쳐</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여러 파트로 쪼개진후 분석</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(애니메이션)</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그 결과를 다양한 파라미터로 활용하여 음악을 추천</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그 중 몇 가지를 살펴보면 다음과…</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a7930cc716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2a7930cc716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solidFill>
                  <a:schemeClr val="dk1"/>
                </a:solidFill>
              </a:rPr>
              <a:t>그 중 몇 가지를 살펴보면 다음과 같습니다.</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곡의 에너</a:t>
            </a:r>
            <a:r>
              <a:rPr lang="ko-KR">
                <a:solidFill>
                  <a:schemeClr val="dk1"/>
                </a:solidFill>
              </a:rPr>
              <a:t>지, 악기 비중, 보컬 비중, 박자 등 활용</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그 외에도 이렇게 많은 파라미터가 존재하지만…</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7930cc716_0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2a7930cc716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solidFill>
                  <a:schemeClr val="dk1"/>
                </a:solidFill>
              </a:rPr>
              <a:t>그 외에도 이렇게 많은 파라미터가 존재</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하지만 가사의 활용 언급 x</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예상 외의 결과</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ko-KR">
                <a:solidFill>
                  <a:schemeClr val="dk1"/>
                </a:solidFill>
              </a:rPr>
              <a:t>음악</a:t>
            </a:r>
            <a:r>
              <a:rPr lang="ko-KR">
                <a:solidFill>
                  <a:schemeClr val="dk1"/>
                </a:solidFill>
              </a:rPr>
              <a:t>의 핵심 요소인 가사 (곡을 듣고 느끼는 감정에 가장 중요할 수 있을텐데)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ko-KR">
                <a:solidFill>
                  <a:schemeClr val="dk1"/>
                </a:solidFill>
              </a:rPr>
              <a:t>가사를 활용하여 </a:t>
            </a:r>
            <a:r>
              <a:rPr b="1" lang="ko-KR">
                <a:solidFill>
                  <a:schemeClr val="dk1"/>
                </a:solidFill>
              </a:rPr>
              <a:t>감정기반 음악 추천 시스템</a:t>
            </a:r>
            <a:r>
              <a:rPr lang="ko-KR">
                <a:solidFill>
                  <a:schemeClr val="dk1"/>
                </a:solidFill>
              </a:rPr>
              <a:t>의 능력을 확장해보자</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g2a7930cc716_0_60"/>
          <p:cNvCxnSpPr/>
          <p:nvPr/>
        </p:nvCxnSpPr>
        <p:spPr>
          <a:xfrm>
            <a:off x="0" y="3997533"/>
            <a:ext cx="12192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g2a7930cc716_0_60"/>
          <p:cNvSpPr txBox="1"/>
          <p:nvPr>
            <p:ph type="ctrTitle"/>
          </p:nvPr>
        </p:nvSpPr>
        <p:spPr>
          <a:xfrm>
            <a:off x="680600" y="1676400"/>
            <a:ext cx="10830900" cy="21180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6400"/>
              <a:buNone/>
              <a:defRPr sz="6400">
                <a:solidFill>
                  <a:schemeClr val="lt1"/>
                </a:solidFill>
              </a:defRPr>
            </a:lvl1pPr>
            <a:lvl2pPr lvl="1" algn="l">
              <a:lnSpc>
                <a:spcPct val="100000"/>
              </a:lnSpc>
              <a:spcBef>
                <a:spcPts val="0"/>
              </a:spcBef>
              <a:spcAft>
                <a:spcPts val="0"/>
              </a:spcAft>
              <a:buClr>
                <a:schemeClr val="lt1"/>
              </a:buClr>
              <a:buSzPts val="6400"/>
              <a:buNone/>
              <a:defRPr sz="6400">
                <a:solidFill>
                  <a:schemeClr val="lt1"/>
                </a:solidFill>
              </a:defRPr>
            </a:lvl2pPr>
            <a:lvl3pPr lvl="2" algn="l">
              <a:lnSpc>
                <a:spcPct val="100000"/>
              </a:lnSpc>
              <a:spcBef>
                <a:spcPts val="0"/>
              </a:spcBef>
              <a:spcAft>
                <a:spcPts val="0"/>
              </a:spcAft>
              <a:buClr>
                <a:schemeClr val="lt1"/>
              </a:buClr>
              <a:buSzPts val="6400"/>
              <a:buNone/>
              <a:defRPr sz="6400">
                <a:solidFill>
                  <a:schemeClr val="lt1"/>
                </a:solidFill>
              </a:defRPr>
            </a:lvl3pPr>
            <a:lvl4pPr lvl="3" algn="l">
              <a:lnSpc>
                <a:spcPct val="100000"/>
              </a:lnSpc>
              <a:spcBef>
                <a:spcPts val="0"/>
              </a:spcBef>
              <a:spcAft>
                <a:spcPts val="0"/>
              </a:spcAft>
              <a:buClr>
                <a:schemeClr val="lt1"/>
              </a:buClr>
              <a:buSzPts val="6400"/>
              <a:buNone/>
              <a:defRPr sz="6400">
                <a:solidFill>
                  <a:schemeClr val="lt1"/>
                </a:solidFill>
              </a:defRPr>
            </a:lvl4pPr>
            <a:lvl5pPr lvl="4" algn="l">
              <a:lnSpc>
                <a:spcPct val="100000"/>
              </a:lnSpc>
              <a:spcBef>
                <a:spcPts val="0"/>
              </a:spcBef>
              <a:spcAft>
                <a:spcPts val="0"/>
              </a:spcAft>
              <a:buClr>
                <a:schemeClr val="lt1"/>
              </a:buClr>
              <a:buSzPts val="6400"/>
              <a:buNone/>
              <a:defRPr sz="6400">
                <a:solidFill>
                  <a:schemeClr val="lt1"/>
                </a:solidFill>
              </a:defRPr>
            </a:lvl5pPr>
            <a:lvl6pPr lvl="5" algn="l">
              <a:lnSpc>
                <a:spcPct val="100000"/>
              </a:lnSpc>
              <a:spcBef>
                <a:spcPts val="0"/>
              </a:spcBef>
              <a:spcAft>
                <a:spcPts val="0"/>
              </a:spcAft>
              <a:buClr>
                <a:schemeClr val="lt1"/>
              </a:buClr>
              <a:buSzPts val="6400"/>
              <a:buNone/>
              <a:defRPr sz="6400">
                <a:solidFill>
                  <a:schemeClr val="lt1"/>
                </a:solidFill>
              </a:defRPr>
            </a:lvl6pPr>
            <a:lvl7pPr lvl="6" algn="l">
              <a:lnSpc>
                <a:spcPct val="100000"/>
              </a:lnSpc>
              <a:spcBef>
                <a:spcPts val="0"/>
              </a:spcBef>
              <a:spcAft>
                <a:spcPts val="0"/>
              </a:spcAft>
              <a:buClr>
                <a:schemeClr val="lt1"/>
              </a:buClr>
              <a:buSzPts val="6400"/>
              <a:buNone/>
              <a:defRPr sz="6400">
                <a:solidFill>
                  <a:schemeClr val="lt1"/>
                </a:solidFill>
              </a:defRPr>
            </a:lvl7pPr>
            <a:lvl8pPr lvl="7" algn="l">
              <a:lnSpc>
                <a:spcPct val="100000"/>
              </a:lnSpc>
              <a:spcBef>
                <a:spcPts val="0"/>
              </a:spcBef>
              <a:spcAft>
                <a:spcPts val="0"/>
              </a:spcAft>
              <a:buClr>
                <a:schemeClr val="lt1"/>
              </a:buClr>
              <a:buSzPts val="6400"/>
              <a:buNone/>
              <a:defRPr sz="6400">
                <a:solidFill>
                  <a:schemeClr val="lt1"/>
                </a:solidFill>
              </a:defRPr>
            </a:lvl8pPr>
            <a:lvl9pPr lvl="8" algn="l">
              <a:lnSpc>
                <a:spcPct val="100000"/>
              </a:lnSpc>
              <a:spcBef>
                <a:spcPts val="0"/>
              </a:spcBef>
              <a:spcAft>
                <a:spcPts val="0"/>
              </a:spcAft>
              <a:buClr>
                <a:schemeClr val="lt1"/>
              </a:buClr>
              <a:buSzPts val="6400"/>
              <a:buNone/>
              <a:defRPr sz="6400">
                <a:solidFill>
                  <a:schemeClr val="lt1"/>
                </a:solidFill>
              </a:defRPr>
            </a:lvl9pPr>
          </a:lstStyle>
          <a:p/>
        </p:txBody>
      </p:sp>
      <p:sp>
        <p:nvSpPr>
          <p:cNvPr id="12" name="Google Shape;12;g2a7930cc716_0_60"/>
          <p:cNvSpPr txBox="1"/>
          <p:nvPr>
            <p:ph idx="1" type="subTitle"/>
          </p:nvPr>
        </p:nvSpPr>
        <p:spPr>
          <a:xfrm>
            <a:off x="680600" y="4243083"/>
            <a:ext cx="10830900" cy="8400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200"/>
              <a:buNone/>
              <a:defRPr sz="3200">
                <a:solidFill>
                  <a:schemeClr val="lt1"/>
                </a:solidFill>
              </a:defRPr>
            </a:lvl1pPr>
            <a:lvl2pPr lvl="1" algn="l">
              <a:lnSpc>
                <a:spcPct val="100000"/>
              </a:lnSpc>
              <a:spcBef>
                <a:spcPts val="0"/>
              </a:spcBef>
              <a:spcAft>
                <a:spcPts val="0"/>
              </a:spcAft>
              <a:buClr>
                <a:schemeClr val="lt1"/>
              </a:buClr>
              <a:buSzPts val="3200"/>
              <a:buNone/>
              <a:defRPr sz="3200">
                <a:solidFill>
                  <a:schemeClr val="lt1"/>
                </a:solidFill>
              </a:defRPr>
            </a:lvl2pPr>
            <a:lvl3pPr lvl="2" algn="l">
              <a:lnSpc>
                <a:spcPct val="100000"/>
              </a:lnSpc>
              <a:spcBef>
                <a:spcPts val="0"/>
              </a:spcBef>
              <a:spcAft>
                <a:spcPts val="0"/>
              </a:spcAft>
              <a:buClr>
                <a:schemeClr val="lt1"/>
              </a:buClr>
              <a:buSzPts val="3200"/>
              <a:buNone/>
              <a:defRPr sz="3200">
                <a:solidFill>
                  <a:schemeClr val="lt1"/>
                </a:solidFill>
              </a:defRPr>
            </a:lvl3pPr>
            <a:lvl4pPr lvl="3" algn="l">
              <a:lnSpc>
                <a:spcPct val="100000"/>
              </a:lnSpc>
              <a:spcBef>
                <a:spcPts val="0"/>
              </a:spcBef>
              <a:spcAft>
                <a:spcPts val="0"/>
              </a:spcAft>
              <a:buClr>
                <a:schemeClr val="lt1"/>
              </a:buClr>
              <a:buSzPts val="3200"/>
              <a:buNone/>
              <a:defRPr sz="3200">
                <a:solidFill>
                  <a:schemeClr val="lt1"/>
                </a:solidFill>
              </a:defRPr>
            </a:lvl4pPr>
            <a:lvl5pPr lvl="4" algn="l">
              <a:lnSpc>
                <a:spcPct val="100000"/>
              </a:lnSpc>
              <a:spcBef>
                <a:spcPts val="0"/>
              </a:spcBef>
              <a:spcAft>
                <a:spcPts val="0"/>
              </a:spcAft>
              <a:buClr>
                <a:schemeClr val="lt1"/>
              </a:buClr>
              <a:buSzPts val="3200"/>
              <a:buNone/>
              <a:defRPr sz="3200">
                <a:solidFill>
                  <a:schemeClr val="lt1"/>
                </a:solidFill>
              </a:defRPr>
            </a:lvl5pPr>
            <a:lvl6pPr lvl="5" algn="l">
              <a:lnSpc>
                <a:spcPct val="100000"/>
              </a:lnSpc>
              <a:spcBef>
                <a:spcPts val="0"/>
              </a:spcBef>
              <a:spcAft>
                <a:spcPts val="0"/>
              </a:spcAft>
              <a:buClr>
                <a:schemeClr val="lt1"/>
              </a:buClr>
              <a:buSzPts val="3200"/>
              <a:buNone/>
              <a:defRPr sz="3200">
                <a:solidFill>
                  <a:schemeClr val="lt1"/>
                </a:solidFill>
              </a:defRPr>
            </a:lvl6pPr>
            <a:lvl7pPr lvl="6" algn="l">
              <a:lnSpc>
                <a:spcPct val="100000"/>
              </a:lnSpc>
              <a:spcBef>
                <a:spcPts val="0"/>
              </a:spcBef>
              <a:spcAft>
                <a:spcPts val="0"/>
              </a:spcAft>
              <a:buClr>
                <a:schemeClr val="lt1"/>
              </a:buClr>
              <a:buSzPts val="3200"/>
              <a:buNone/>
              <a:defRPr sz="3200">
                <a:solidFill>
                  <a:schemeClr val="lt1"/>
                </a:solidFill>
              </a:defRPr>
            </a:lvl7pPr>
            <a:lvl8pPr lvl="7" algn="l">
              <a:lnSpc>
                <a:spcPct val="100000"/>
              </a:lnSpc>
              <a:spcBef>
                <a:spcPts val="0"/>
              </a:spcBef>
              <a:spcAft>
                <a:spcPts val="0"/>
              </a:spcAft>
              <a:buClr>
                <a:schemeClr val="lt1"/>
              </a:buClr>
              <a:buSzPts val="3200"/>
              <a:buNone/>
              <a:defRPr sz="3200">
                <a:solidFill>
                  <a:schemeClr val="lt1"/>
                </a:solidFill>
              </a:defRPr>
            </a:lvl8pPr>
            <a:lvl9pPr lvl="8" algn="l">
              <a:lnSpc>
                <a:spcPct val="100000"/>
              </a:lnSpc>
              <a:spcBef>
                <a:spcPts val="0"/>
              </a:spcBef>
              <a:spcAft>
                <a:spcPts val="0"/>
              </a:spcAft>
              <a:buClr>
                <a:schemeClr val="lt1"/>
              </a:buClr>
              <a:buSzPts val="3200"/>
              <a:buNone/>
              <a:defRPr sz="3200">
                <a:solidFill>
                  <a:schemeClr val="lt1"/>
                </a:solidFill>
              </a:defRPr>
            </a:lvl9pPr>
          </a:lstStyle>
          <a:p/>
        </p:txBody>
      </p:sp>
      <p:sp>
        <p:nvSpPr>
          <p:cNvPr id="13" name="Google Shape;13;g2a7930cc716_0_6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g2a7930cc716_0_99"/>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g2a7930cc716_0_99"/>
          <p:cNvSpPr txBox="1"/>
          <p:nvPr>
            <p:ph hasCustomPrompt="1" type="title"/>
          </p:nvPr>
        </p:nvSpPr>
        <p:spPr>
          <a:xfrm>
            <a:off x="415600" y="1321967"/>
            <a:ext cx="11360700" cy="25572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18700"/>
              <a:buNone/>
              <a:defRPr b="1" sz="18700"/>
            </a:lvl1pPr>
            <a:lvl2pPr lvl="1" algn="ctr">
              <a:lnSpc>
                <a:spcPct val="100000"/>
              </a:lnSpc>
              <a:spcBef>
                <a:spcPts val="0"/>
              </a:spcBef>
              <a:spcAft>
                <a:spcPts val="0"/>
              </a:spcAft>
              <a:buSzPts val="18700"/>
              <a:buNone/>
              <a:defRPr b="1" sz="18700"/>
            </a:lvl2pPr>
            <a:lvl3pPr lvl="2" algn="ctr">
              <a:lnSpc>
                <a:spcPct val="100000"/>
              </a:lnSpc>
              <a:spcBef>
                <a:spcPts val="0"/>
              </a:spcBef>
              <a:spcAft>
                <a:spcPts val="0"/>
              </a:spcAft>
              <a:buSzPts val="18700"/>
              <a:buNone/>
              <a:defRPr b="1" sz="18700"/>
            </a:lvl3pPr>
            <a:lvl4pPr lvl="3" algn="ctr">
              <a:lnSpc>
                <a:spcPct val="100000"/>
              </a:lnSpc>
              <a:spcBef>
                <a:spcPts val="0"/>
              </a:spcBef>
              <a:spcAft>
                <a:spcPts val="0"/>
              </a:spcAft>
              <a:buSzPts val="18700"/>
              <a:buNone/>
              <a:defRPr b="1" sz="18700"/>
            </a:lvl4pPr>
            <a:lvl5pPr lvl="4" algn="ctr">
              <a:lnSpc>
                <a:spcPct val="100000"/>
              </a:lnSpc>
              <a:spcBef>
                <a:spcPts val="0"/>
              </a:spcBef>
              <a:spcAft>
                <a:spcPts val="0"/>
              </a:spcAft>
              <a:buSzPts val="18700"/>
              <a:buNone/>
              <a:defRPr b="1" sz="18700"/>
            </a:lvl5pPr>
            <a:lvl6pPr lvl="5" algn="ctr">
              <a:lnSpc>
                <a:spcPct val="100000"/>
              </a:lnSpc>
              <a:spcBef>
                <a:spcPts val="0"/>
              </a:spcBef>
              <a:spcAft>
                <a:spcPts val="0"/>
              </a:spcAft>
              <a:buSzPts val="18700"/>
              <a:buNone/>
              <a:defRPr b="1" sz="18700"/>
            </a:lvl6pPr>
            <a:lvl7pPr lvl="6" algn="ctr">
              <a:lnSpc>
                <a:spcPct val="100000"/>
              </a:lnSpc>
              <a:spcBef>
                <a:spcPts val="0"/>
              </a:spcBef>
              <a:spcAft>
                <a:spcPts val="0"/>
              </a:spcAft>
              <a:buSzPts val="18700"/>
              <a:buNone/>
              <a:defRPr b="1" sz="18700"/>
            </a:lvl7pPr>
            <a:lvl8pPr lvl="7" algn="ctr">
              <a:lnSpc>
                <a:spcPct val="100000"/>
              </a:lnSpc>
              <a:spcBef>
                <a:spcPts val="0"/>
              </a:spcBef>
              <a:spcAft>
                <a:spcPts val="0"/>
              </a:spcAft>
              <a:buSzPts val="18700"/>
              <a:buNone/>
              <a:defRPr b="1" sz="18700"/>
            </a:lvl8pPr>
            <a:lvl9pPr lvl="8" algn="ctr">
              <a:lnSpc>
                <a:spcPct val="100000"/>
              </a:lnSpc>
              <a:spcBef>
                <a:spcPts val="0"/>
              </a:spcBef>
              <a:spcAft>
                <a:spcPts val="0"/>
              </a:spcAft>
              <a:buSzPts val="18700"/>
              <a:buNone/>
              <a:defRPr b="1" sz="18700"/>
            </a:lvl9pPr>
          </a:lstStyle>
          <a:p>
            <a:r>
              <a:t>xx%</a:t>
            </a:r>
          </a:p>
        </p:txBody>
      </p:sp>
      <p:sp>
        <p:nvSpPr>
          <p:cNvPr id="52" name="Google Shape;52;g2a7930cc716_0_99"/>
          <p:cNvSpPr txBox="1"/>
          <p:nvPr>
            <p:ph idx="1" type="body"/>
          </p:nvPr>
        </p:nvSpPr>
        <p:spPr>
          <a:xfrm>
            <a:off x="415600" y="4095067"/>
            <a:ext cx="11360700" cy="12024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3" name="Google Shape;53;g2a7930cc716_0_9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g2a7930cc716_0_10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56" name="Shape 56"/>
        <p:cNvGrpSpPr/>
        <p:nvPr/>
      </p:nvGrpSpPr>
      <p:grpSpPr>
        <a:xfrm>
          <a:off x="0" y="0"/>
          <a:ext cx="0" cy="0"/>
          <a:chOff x="0" y="0"/>
          <a:chExt cx="0" cy="0"/>
        </a:xfrm>
      </p:grpSpPr>
      <p:sp>
        <p:nvSpPr>
          <p:cNvPr id="57" name="Google Shape;57;g2a7930cc716_0_106"/>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g2a7930cc716_0_106"/>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9" name="Google Shape;59;g2a7930cc716_0_106"/>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g2a7930cc716_0_106"/>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g2a7930cc716_0_106"/>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g2a7930cc716_0_65"/>
          <p:cNvCxnSpPr/>
          <p:nvPr/>
        </p:nvCxnSpPr>
        <p:spPr>
          <a:xfrm>
            <a:off x="0" y="3997533"/>
            <a:ext cx="12192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g2a7930cc716_0_65"/>
          <p:cNvSpPr txBox="1"/>
          <p:nvPr>
            <p:ph type="title"/>
          </p:nvPr>
        </p:nvSpPr>
        <p:spPr>
          <a:xfrm>
            <a:off x="680600" y="2743200"/>
            <a:ext cx="10830900" cy="1038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7" name="Google Shape;17;g2a7930cc716_0_6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ko-KR"/>
              <a:t>‹#›</a:t>
            </a:fld>
            <a:endParaRPr/>
          </a:p>
        </p:txBody>
      </p:sp>
      <p:sp>
        <p:nvSpPr>
          <p:cNvPr id="18" name="Google Shape;18;g2a7930cc716_0_65"/>
          <p:cNvSpPr txBox="1"/>
          <p:nvPr>
            <p:ph idx="1" type="subTitle"/>
          </p:nvPr>
        </p:nvSpPr>
        <p:spPr>
          <a:xfrm>
            <a:off x="680600" y="4243083"/>
            <a:ext cx="10830900" cy="840000"/>
          </a:xfrm>
          <a:prstGeom prst="rect">
            <a:avLst/>
          </a:prstGeom>
          <a:noFill/>
          <a:ln>
            <a:noFill/>
          </a:ln>
        </p:spPr>
        <p:txBody>
          <a:bodyPr anchorCtr="0" anchor="t" bIns="121900" lIns="121900" spcFirstLastPara="1" rIns="121900" wrap="square" tIns="121900">
            <a:spAutoFit/>
          </a:bodyPr>
          <a:lstStyle>
            <a:lvl1pPr lvl="0" algn="l">
              <a:lnSpc>
                <a:spcPct val="150000"/>
              </a:lnSpc>
              <a:spcBef>
                <a:spcPts val="0"/>
              </a:spcBef>
              <a:spcAft>
                <a:spcPts val="0"/>
              </a:spcAft>
              <a:buClr>
                <a:schemeClr val="lt1"/>
              </a:buClr>
              <a:buSzPts val="2800"/>
              <a:buNone/>
              <a:defRPr sz="2800">
                <a:solidFill>
                  <a:schemeClr val="lt1"/>
                </a:solidFill>
              </a:defRPr>
            </a:lvl1pPr>
            <a:lvl2pPr lvl="1" algn="l">
              <a:lnSpc>
                <a:spcPct val="100000"/>
              </a:lnSpc>
              <a:spcBef>
                <a:spcPts val="0"/>
              </a:spcBef>
              <a:spcAft>
                <a:spcPts val="0"/>
              </a:spcAft>
              <a:buClr>
                <a:schemeClr val="lt1"/>
              </a:buClr>
              <a:buSzPts val="3200"/>
              <a:buNone/>
              <a:defRPr sz="3200">
                <a:solidFill>
                  <a:schemeClr val="lt1"/>
                </a:solidFill>
              </a:defRPr>
            </a:lvl2pPr>
            <a:lvl3pPr lvl="2" algn="l">
              <a:lnSpc>
                <a:spcPct val="100000"/>
              </a:lnSpc>
              <a:spcBef>
                <a:spcPts val="0"/>
              </a:spcBef>
              <a:spcAft>
                <a:spcPts val="0"/>
              </a:spcAft>
              <a:buClr>
                <a:schemeClr val="lt1"/>
              </a:buClr>
              <a:buSzPts val="3200"/>
              <a:buNone/>
              <a:defRPr sz="3200">
                <a:solidFill>
                  <a:schemeClr val="lt1"/>
                </a:solidFill>
              </a:defRPr>
            </a:lvl3pPr>
            <a:lvl4pPr lvl="3" algn="l">
              <a:lnSpc>
                <a:spcPct val="100000"/>
              </a:lnSpc>
              <a:spcBef>
                <a:spcPts val="0"/>
              </a:spcBef>
              <a:spcAft>
                <a:spcPts val="0"/>
              </a:spcAft>
              <a:buClr>
                <a:schemeClr val="lt1"/>
              </a:buClr>
              <a:buSzPts val="3200"/>
              <a:buNone/>
              <a:defRPr sz="3200">
                <a:solidFill>
                  <a:schemeClr val="lt1"/>
                </a:solidFill>
              </a:defRPr>
            </a:lvl4pPr>
            <a:lvl5pPr lvl="4" algn="l">
              <a:lnSpc>
                <a:spcPct val="100000"/>
              </a:lnSpc>
              <a:spcBef>
                <a:spcPts val="0"/>
              </a:spcBef>
              <a:spcAft>
                <a:spcPts val="0"/>
              </a:spcAft>
              <a:buClr>
                <a:schemeClr val="lt1"/>
              </a:buClr>
              <a:buSzPts val="3200"/>
              <a:buNone/>
              <a:defRPr sz="3200">
                <a:solidFill>
                  <a:schemeClr val="lt1"/>
                </a:solidFill>
              </a:defRPr>
            </a:lvl5pPr>
            <a:lvl6pPr lvl="5" algn="l">
              <a:lnSpc>
                <a:spcPct val="100000"/>
              </a:lnSpc>
              <a:spcBef>
                <a:spcPts val="0"/>
              </a:spcBef>
              <a:spcAft>
                <a:spcPts val="0"/>
              </a:spcAft>
              <a:buClr>
                <a:schemeClr val="lt1"/>
              </a:buClr>
              <a:buSzPts val="3200"/>
              <a:buNone/>
              <a:defRPr sz="3200">
                <a:solidFill>
                  <a:schemeClr val="lt1"/>
                </a:solidFill>
              </a:defRPr>
            </a:lvl6pPr>
            <a:lvl7pPr lvl="6" algn="l">
              <a:lnSpc>
                <a:spcPct val="100000"/>
              </a:lnSpc>
              <a:spcBef>
                <a:spcPts val="0"/>
              </a:spcBef>
              <a:spcAft>
                <a:spcPts val="0"/>
              </a:spcAft>
              <a:buClr>
                <a:schemeClr val="lt1"/>
              </a:buClr>
              <a:buSzPts val="3200"/>
              <a:buNone/>
              <a:defRPr sz="3200">
                <a:solidFill>
                  <a:schemeClr val="lt1"/>
                </a:solidFill>
              </a:defRPr>
            </a:lvl7pPr>
            <a:lvl8pPr lvl="7" algn="l">
              <a:lnSpc>
                <a:spcPct val="100000"/>
              </a:lnSpc>
              <a:spcBef>
                <a:spcPts val="0"/>
              </a:spcBef>
              <a:spcAft>
                <a:spcPts val="0"/>
              </a:spcAft>
              <a:buClr>
                <a:schemeClr val="lt1"/>
              </a:buClr>
              <a:buSzPts val="3200"/>
              <a:buNone/>
              <a:defRPr sz="3200">
                <a:solidFill>
                  <a:schemeClr val="lt1"/>
                </a:solidFill>
              </a:defRPr>
            </a:lvl8pPr>
            <a:lvl9pPr lvl="8" algn="l">
              <a:lnSpc>
                <a:spcPct val="100000"/>
              </a:lnSpc>
              <a:spcBef>
                <a:spcPts val="0"/>
              </a:spcBef>
              <a:spcAft>
                <a:spcPts val="0"/>
              </a:spcAft>
              <a:buClr>
                <a:schemeClr val="lt1"/>
              </a:buClr>
              <a:buSzPts val="3200"/>
              <a:buNone/>
              <a:defRPr sz="32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19" name="Shape 19"/>
        <p:cNvGrpSpPr/>
        <p:nvPr/>
      </p:nvGrpSpPr>
      <p:grpSpPr>
        <a:xfrm>
          <a:off x="0" y="0"/>
          <a:ext cx="0" cy="0"/>
          <a:chOff x="0" y="0"/>
          <a:chExt cx="0" cy="0"/>
        </a:xfrm>
      </p:grpSpPr>
      <p:sp>
        <p:nvSpPr>
          <p:cNvPr id="20" name="Google Shape;20;g2a7930cc716_0_69"/>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g2a7930cc716_0_6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2" name="Google Shape;22;g2a7930cc716_0_6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23" name="Google Shape;23;g2a7930cc716_0_6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2a7930cc716_0_7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6" name="Google Shape;26;g2a7930cc716_0_74"/>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27" name="Google Shape;27;g2a7930cc716_0_74"/>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28" name="Google Shape;28;g2a7930cc716_0_7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2a7930cc716_0_7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1" name="Google Shape;31;g2a7930cc716_0_7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2a7930cc716_0_82"/>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4" name="Google Shape;34;g2a7930cc716_0_82"/>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5" name="Google Shape;35;g2a7930cc716_0_8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g2a7930cc716_0_86"/>
          <p:cNvSpPr txBox="1"/>
          <p:nvPr>
            <p:ph type="title"/>
          </p:nvPr>
        </p:nvSpPr>
        <p:spPr>
          <a:xfrm>
            <a:off x="653667" y="701800"/>
            <a:ext cx="77301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38" name="Google Shape;38;g2a7930cc716_0_8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2a7930cc716_0_89"/>
          <p:cNvSpPr/>
          <p:nvPr/>
        </p:nvSpPr>
        <p:spPr>
          <a:xfrm>
            <a:off x="6096000" y="10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g2a7930cc716_0_89"/>
          <p:cNvCxnSpPr/>
          <p:nvPr/>
        </p:nvCxnSpPr>
        <p:spPr>
          <a:xfrm>
            <a:off x="6706233" y="5994000"/>
            <a:ext cx="624300" cy="0"/>
          </a:xfrm>
          <a:prstGeom prst="straightConnector1">
            <a:avLst/>
          </a:prstGeom>
          <a:noFill/>
          <a:ln cap="flat" cmpd="sng" w="19050">
            <a:solidFill>
              <a:schemeClr val="lt2"/>
            </a:solidFill>
            <a:prstDash val="solid"/>
            <a:round/>
            <a:headEnd len="sm" w="sm" type="none"/>
            <a:tailEnd len="sm" w="sm" type="none"/>
          </a:ln>
        </p:spPr>
      </p:cxnSp>
      <p:sp>
        <p:nvSpPr>
          <p:cNvPr id="42" name="Google Shape;42;g2a7930cc716_0_89"/>
          <p:cNvSpPr txBox="1"/>
          <p:nvPr>
            <p:ph type="title"/>
          </p:nvPr>
        </p:nvSpPr>
        <p:spPr>
          <a:xfrm>
            <a:off x="354000" y="1607767"/>
            <a:ext cx="5393700" cy="20127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3" name="Google Shape;43;g2a7930cc716_0_89"/>
          <p:cNvSpPr txBox="1"/>
          <p:nvPr>
            <p:ph idx="1" type="subTitle"/>
          </p:nvPr>
        </p:nvSpPr>
        <p:spPr>
          <a:xfrm>
            <a:off x="354000" y="3692001"/>
            <a:ext cx="5393700" cy="17940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4" name="Google Shape;44;g2a7930cc716_0_89"/>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Clr>
                <a:schemeClr val="lt1"/>
              </a:buClr>
              <a:buSzPts val="2400"/>
              <a:buChar char="●"/>
              <a:defRPr>
                <a:solidFill>
                  <a:schemeClr val="lt1"/>
                </a:solidFill>
              </a:defRPr>
            </a:lvl1pPr>
            <a:lvl2pPr indent="-349250" lvl="1" marL="914400" algn="l">
              <a:lnSpc>
                <a:spcPct val="115000"/>
              </a:lnSpc>
              <a:spcBef>
                <a:spcPts val="0"/>
              </a:spcBef>
              <a:spcAft>
                <a:spcPts val="0"/>
              </a:spcAft>
              <a:buClr>
                <a:schemeClr val="lt1"/>
              </a:buClr>
              <a:buSzPts val="1900"/>
              <a:buChar char="○"/>
              <a:defRPr>
                <a:solidFill>
                  <a:schemeClr val="lt1"/>
                </a:solidFill>
              </a:defRPr>
            </a:lvl2pPr>
            <a:lvl3pPr indent="-349250" lvl="2" marL="1371600" algn="l">
              <a:lnSpc>
                <a:spcPct val="115000"/>
              </a:lnSpc>
              <a:spcBef>
                <a:spcPts val="0"/>
              </a:spcBef>
              <a:spcAft>
                <a:spcPts val="0"/>
              </a:spcAft>
              <a:buClr>
                <a:schemeClr val="lt1"/>
              </a:buClr>
              <a:buSzPts val="1900"/>
              <a:buChar char="■"/>
              <a:defRPr>
                <a:solidFill>
                  <a:schemeClr val="lt1"/>
                </a:solidFill>
              </a:defRPr>
            </a:lvl3pPr>
            <a:lvl4pPr indent="-349250" lvl="3" marL="1828800" algn="l">
              <a:lnSpc>
                <a:spcPct val="115000"/>
              </a:lnSpc>
              <a:spcBef>
                <a:spcPts val="0"/>
              </a:spcBef>
              <a:spcAft>
                <a:spcPts val="0"/>
              </a:spcAft>
              <a:buClr>
                <a:schemeClr val="lt1"/>
              </a:buClr>
              <a:buSzPts val="1900"/>
              <a:buChar char="●"/>
              <a:defRPr>
                <a:solidFill>
                  <a:schemeClr val="lt1"/>
                </a:solidFill>
              </a:defRPr>
            </a:lvl4pPr>
            <a:lvl5pPr indent="-349250" lvl="4" marL="2286000" algn="l">
              <a:lnSpc>
                <a:spcPct val="115000"/>
              </a:lnSpc>
              <a:spcBef>
                <a:spcPts val="0"/>
              </a:spcBef>
              <a:spcAft>
                <a:spcPts val="0"/>
              </a:spcAft>
              <a:buClr>
                <a:schemeClr val="lt1"/>
              </a:buClr>
              <a:buSzPts val="1900"/>
              <a:buChar char="○"/>
              <a:defRPr>
                <a:solidFill>
                  <a:schemeClr val="lt1"/>
                </a:solidFill>
              </a:defRPr>
            </a:lvl5pPr>
            <a:lvl6pPr indent="-349250" lvl="5" marL="2743200" algn="l">
              <a:lnSpc>
                <a:spcPct val="115000"/>
              </a:lnSpc>
              <a:spcBef>
                <a:spcPts val="0"/>
              </a:spcBef>
              <a:spcAft>
                <a:spcPts val="0"/>
              </a:spcAft>
              <a:buClr>
                <a:schemeClr val="lt1"/>
              </a:buClr>
              <a:buSzPts val="1900"/>
              <a:buChar char="■"/>
              <a:defRPr>
                <a:solidFill>
                  <a:schemeClr val="lt1"/>
                </a:solidFill>
              </a:defRPr>
            </a:lvl6pPr>
            <a:lvl7pPr indent="-349250" lvl="6" marL="3200400" algn="l">
              <a:lnSpc>
                <a:spcPct val="115000"/>
              </a:lnSpc>
              <a:spcBef>
                <a:spcPts val="0"/>
              </a:spcBef>
              <a:spcAft>
                <a:spcPts val="0"/>
              </a:spcAft>
              <a:buClr>
                <a:schemeClr val="lt1"/>
              </a:buClr>
              <a:buSzPts val="1900"/>
              <a:buChar char="●"/>
              <a:defRPr>
                <a:solidFill>
                  <a:schemeClr val="lt1"/>
                </a:solidFill>
              </a:defRPr>
            </a:lvl7pPr>
            <a:lvl8pPr indent="-349250" lvl="7" marL="3657600" algn="l">
              <a:lnSpc>
                <a:spcPct val="115000"/>
              </a:lnSpc>
              <a:spcBef>
                <a:spcPts val="0"/>
              </a:spcBef>
              <a:spcAft>
                <a:spcPts val="0"/>
              </a:spcAft>
              <a:buClr>
                <a:schemeClr val="lt1"/>
              </a:buClr>
              <a:buSzPts val="1900"/>
              <a:buChar char="○"/>
              <a:defRPr>
                <a:solidFill>
                  <a:schemeClr val="lt1"/>
                </a:solidFill>
              </a:defRPr>
            </a:lvl8pPr>
            <a:lvl9pPr indent="-349250" lvl="8" marL="4114800" algn="l">
              <a:lnSpc>
                <a:spcPct val="115000"/>
              </a:lnSpc>
              <a:spcBef>
                <a:spcPts val="0"/>
              </a:spcBef>
              <a:spcAft>
                <a:spcPts val="0"/>
              </a:spcAft>
              <a:buClr>
                <a:schemeClr val="lt1"/>
              </a:buClr>
              <a:buSzPts val="1900"/>
              <a:buChar char="■"/>
              <a:defRPr>
                <a:solidFill>
                  <a:schemeClr val="lt1"/>
                </a:solidFill>
              </a:defRPr>
            </a:lvl9pPr>
          </a:lstStyle>
          <a:p/>
        </p:txBody>
      </p:sp>
      <p:sp>
        <p:nvSpPr>
          <p:cNvPr id="45" name="Google Shape;45;g2a7930cc716_0_8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g2a7930cc716_0_96"/>
          <p:cNvSpPr txBox="1"/>
          <p:nvPr>
            <p:ph idx="1" type="body"/>
          </p:nvPr>
        </p:nvSpPr>
        <p:spPr>
          <a:xfrm>
            <a:off x="415600" y="5649100"/>
            <a:ext cx="7998300" cy="7983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800"/>
              <a:buNone/>
              <a:defRPr sz="2800"/>
            </a:lvl1pPr>
          </a:lstStyle>
          <a:p/>
        </p:txBody>
      </p:sp>
      <p:sp>
        <p:nvSpPr>
          <p:cNvPr id="48" name="Google Shape;48;g2a7930cc716_0_9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dk1"/>
        </a:solidFill>
      </p:bgPr>
    </p:bg>
    <p:spTree>
      <p:nvGrpSpPr>
        <p:cNvPr id="5" name="Shape 5"/>
        <p:cNvGrpSpPr/>
        <p:nvPr/>
      </p:nvGrpSpPr>
      <p:grpSpPr>
        <a:xfrm>
          <a:off x="0" y="0"/>
          <a:ext cx="0" cy="0"/>
          <a:chOff x="0" y="0"/>
          <a:chExt cx="0" cy="0"/>
        </a:xfrm>
      </p:grpSpPr>
      <p:sp>
        <p:nvSpPr>
          <p:cNvPr id="6" name="Google Shape;6;g2a7930cc716_0_5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lt1"/>
              </a:buClr>
              <a:buSzPts val="3700"/>
              <a:buFont typeface="Noto Sans KR"/>
              <a:buNone/>
              <a:defRPr b="0" i="0" sz="3700" u="none" cap="none" strike="noStrike">
                <a:solidFill>
                  <a:schemeClr val="lt1"/>
                </a:solidFill>
                <a:latin typeface="Noto Sans KR"/>
                <a:ea typeface="Noto Sans KR"/>
                <a:cs typeface="Noto Sans KR"/>
                <a:sym typeface="Noto Sans KR"/>
              </a:defRPr>
            </a:lvl1pPr>
            <a:lvl2pPr lvl="1"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9pPr>
          </a:lstStyle>
          <a:p/>
        </p:txBody>
      </p:sp>
      <p:sp>
        <p:nvSpPr>
          <p:cNvPr id="7" name="Google Shape;7;g2a7930cc716_0_5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lt1"/>
              </a:buClr>
              <a:buSzPts val="2400"/>
              <a:buFont typeface="Noto Sans KR"/>
              <a:buChar char="●"/>
              <a:defRPr b="0" i="0" sz="2400" u="none" cap="none" strike="noStrike">
                <a:solidFill>
                  <a:schemeClr val="lt1"/>
                </a:solidFill>
                <a:latin typeface="Noto Sans KR"/>
                <a:ea typeface="Noto Sans KR"/>
                <a:cs typeface="Noto Sans KR"/>
                <a:sym typeface="Noto Sans KR"/>
              </a:defRPr>
            </a:lvl1pPr>
            <a:lvl2pPr indent="-349250" lvl="1" marL="914400" marR="0" rtl="0" algn="l">
              <a:lnSpc>
                <a:spcPct val="115000"/>
              </a:lnSpc>
              <a:spcBef>
                <a:spcPts val="0"/>
              </a:spcBef>
              <a:spcAft>
                <a:spcPts val="0"/>
              </a:spcAft>
              <a:buClr>
                <a:schemeClr val="lt1"/>
              </a:buClr>
              <a:buSzPts val="1900"/>
              <a:buFont typeface="Noto Sans KR"/>
              <a:buChar char="○"/>
              <a:defRPr b="0" i="0" sz="1900" u="none" cap="none" strike="noStrike">
                <a:solidFill>
                  <a:schemeClr val="lt1"/>
                </a:solidFill>
                <a:latin typeface="Noto Sans KR"/>
                <a:ea typeface="Noto Sans KR"/>
                <a:cs typeface="Noto Sans KR"/>
                <a:sym typeface="Noto Sans KR"/>
              </a:defRPr>
            </a:lvl2pPr>
            <a:lvl3pPr indent="-349250" lvl="2" marL="1371600" marR="0" rtl="0" algn="l">
              <a:lnSpc>
                <a:spcPct val="115000"/>
              </a:lnSpc>
              <a:spcBef>
                <a:spcPts val="0"/>
              </a:spcBef>
              <a:spcAft>
                <a:spcPts val="0"/>
              </a:spcAft>
              <a:buClr>
                <a:schemeClr val="lt1"/>
              </a:buClr>
              <a:buSzPts val="1900"/>
              <a:buFont typeface="Noto Sans KR"/>
              <a:buChar char="■"/>
              <a:defRPr b="0" i="0" sz="1900" u="none" cap="none" strike="noStrike">
                <a:solidFill>
                  <a:schemeClr val="lt1"/>
                </a:solidFill>
                <a:latin typeface="Noto Sans KR"/>
                <a:ea typeface="Noto Sans KR"/>
                <a:cs typeface="Noto Sans KR"/>
                <a:sym typeface="Noto Sans KR"/>
              </a:defRPr>
            </a:lvl3pPr>
            <a:lvl4pPr indent="-349250" lvl="3" marL="1828800" marR="0" rtl="0" algn="l">
              <a:lnSpc>
                <a:spcPct val="115000"/>
              </a:lnSpc>
              <a:spcBef>
                <a:spcPts val="0"/>
              </a:spcBef>
              <a:spcAft>
                <a:spcPts val="0"/>
              </a:spcAft>
              <a:buClr>
                <a:schemeClr val="lt1"/>
              </a:buClr>
              <a:buSzPts val="1900"/>
              <a:buFont typeface="Noto Sans KR"/>
              <a:buChar char="●"/>
              <a:defRPr b="0" i="0" sz="1900" u="none" cap="none" strike="noStrike">
                <a:solidFill>
                  <a:schemeClr val="lt1"/>
                </a:solidFill>
                <a:latin typeface="Noto Sans KR"/>
                <a:ea typeface="Noto Sans KR"/>
                <a:cs typeface="Noto Sans KR"/>
                <a:sym typeface="Noto Sans KR"/>
              </a:defRPr>
            </a:lvl4pPr>
            <a:lvl5pPr indent="-349250" lvl="4" marL="2286000" marR="0" rtl="0" algn="l">
              <a:lnSpc>
                <a:spcPct val="115000"/>
              </a:lnSpc>
              <a:spcBef>
                <a:spcPts val="0"/>
              </a:spcBef>
              <a:spcAft>
                <a:spcPts val="0"/>
              </a:spcAft>
              <a:buClr>
                <a:schemeClr val="lt1"/>
              </a:buClr>
              <a:buSzPts val="1900"/>
              <a:buFont typeface="Noto Sans KR"/>
              <a:buChar char="○"/>
              <a:defRPr b="0" i="0" sz="1900" u="none" cap="none" strike="noStrike">
                <a:solidFill>
                  <a:schemeClr val="lt1"/>
                </a:solidFill>
                <a:latin typeface="Noto Sans KR"/>
                <a:ea typeface="Noto Sans KR"/>
                <a:cs typeface="Noto Sans KR"/>
                <a:sym typeface="Noto Sans KR"/>
              </a:defRPr>
            </a:lvl5pPr>
            <a:lvl6pPr indent="-349250" lvl="5" marL="2743200" marR="0" rtl="0" algn="l">
              <a:lnSpc>
                <a:spcPct val="115000"/>
              </a:lnSpc>
              <a:spcBef>
                <a:spcPts val="0"/>
              </a:spcBef>
              <a:spcAft>
                <a:spcPts val="0"/>
              </a:spcAft>
              <a:buClr>
                <a:schemeClr val="lt1"/>
              </a:buClr>
              <a:buSzPts val="1900"/>
              <a:buFont typeface="Noto Sans KR"/>
              <a:buChar char="■"/>
              <a:defRPr b="0" i="0" sz="1900" u="none" cap="none" strike="noStrike">
                <a:solidFill>
                  <a:schemeClr val="lt1"/>
                </a:solidFill>
                <a:latin typeface="Noto Sans KR"/>
                <a:ea typeface="Noto Sans KR"/>
                <a:cs typeface="Noto Sans KR"/>
                <a:sym typeface="Noto Sans KR"/>
              </a:defRPr>
            </a:lvl6pPr>
            <a:lvl7pPr indent="-349250" lvl="6" marL="3200400" marR="0" rtl="0" algn="l">
              <a:lnSpc>
                <a:spcPct val="115000"/>
              </a:lnSpc>
              <a:spcBef>
                <a:spcPts val="0"/>
              </a:spcBef>
              <a:spcAft>
                <a:spcPts val="0"/>
              </a:spcAft>
              <a:buClr>
                <a:schemeClr val="lt1"/>
              </a:buClr>
              <a:buSzPts val="1900"/>
              <a:buFont typeface="Noto Sans KR"/>
              <a:buChar char="●"/>
              <a:defRPr b="0" i="0" sz="1900" u="none" cap="none" strike="noStrike">
                <a:solidFill>
                  <a:schemeClr val="lt1"/>
                </a:solidFill>
                <a:latin typeface="Noto Sans KR"/>
                <a:ea typeface="Noto Sans KR"/>
                <a:cs typeface="Noto Sans KR"/>
                <a:sym typeface="Noto Sans KR"/>
              </a:defRPr>
            </a:lvl7pPr>
            <a:lvl8pPr indent="-349250" lvl="7" marL="3657600" marR="0" rtl="0" algn="l">
              <a:lnSpc>
                <a:spcPct val="115000"/>
              </a:lnSpc>
              <a:spcBef>
                <a:spcPts val="0"/>
              </a:spcBef>
              <a:spcAft>
                <a:spcPts val="0"/>
              </a:spcAft>
              <a:buClr>
                <a:schemeClr val="lt1"/>
              </a:buClr>
              <a:buSzPts val="1900"/>
              <a:buFont typeface="Noto Sans KR"/>
              <a:buChar char="○"/>
              <a:defRPr b="0" i="0" sz="1900" u="none" cap="none" strike="noStrike">
                <a:solidFill>
                  <a:schemeClr val="lt1"/>
                </a:solidFill>
                <a:latin typeface="Noto Sans KR"/>
                <a:ea typeface="Noto Sans KR"/>
                <a:cs typeface="Noto Sans KR"/>
                <a:sym typeface="Noto Sans KR"/>
              </a:defRPr>
            </a:lvl8pPr>
            <a:lvl9pPr indent="-349250" lvl="8" marL="4114800" marR="0" rtl="0" algn="l">
              <a:lnSpc>
                <a:spcPct val="115000"/>
              </a:lnSpc>
              <a:spcBef>
                <a:spcPts val="0"/>
              </a:spcBef>
              <a:spcAft>
                <a:spcPts val="0"/>
              </a:spcAft>
              <a:buClr>
                <a:schemeClr val="lt1"/>
              </a:buClr>
              <a:buSzPts val="1900"/>
              <a:buFont typeface="Noto Sans KR"/>
              <a:buChar char="■"/>
              <a:defRPr b="0" i="0" sz="1900" u="none" cap="none" strike="noStrike">
                <a:solidFill>
                  <a:schemeClr val="lt1"/>
                </a:solidFill>
                <a:latin typeface="Noto Sans KR"/>
                <a:ea typeface="Noto Sans KR"/>
                <a:cs typeface="Noto Sans KR"/>
                <a:sym typeface="Noto Sans KR"/>
              </a:defRPr>
            </a:lvl9pPr>
          </a:lstStyle>
          <a:p/>
        </p:txBody>
      </p:sp>
      <p:sp>
        <p:nvSpPr>
          <p:cNvPr id="8" name="Google Shape;8;g2a7930cc716_0_5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1.pn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9.png"/><Relationship Id="rId5" Type="http://schemas.openxmlformats.org/officeDocument/2006/relationships/image" Target="../media/image23.png"/><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44.png"/><Relationship Id="rId6" Type="http://schemas.openxmlformats.org/officeDocument/2006/relationships/image" Target="../media/image41.png"/><Relationship Id="rId7"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40.png"/><Relationship Id="rId5" Type="http://schemas.openxmlformats.org/officeDocument/2006/relationships/image" Target="../media/image60.png"/><Relationship Id="rId6" Type="http://schemas.openxmlformats.org/officeDocument/2006/relationships/image" Target="../media/image50.png"/><Relationship Id="rId7"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8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5.png"/><Relationship Id="rId4" Type="http://schemas.openxmlformats.org/officeDocument/2006/relationships/image" Target="../media/image52.png"/><Relationship Id="rId5" Type="http://schemas.openxmlformats.org/officeDocument/2006/relationships/image" Target="../media/image6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0.jp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7.png"/><Relationship Id="rId6"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3.pn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3.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2.jpg"/><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3.png"/><Relationship Id="rId4" Type="http://schemas.openxmlformats.org/officeDocument/2006/relationships/image" Target="../media/image67.png"/><Relationship Id="rId5" Type="http://schemas.openxmlformats.org/officeDocument/2006/relationships/image" Target="../media/image65.png"/><Relationship Id="rId6" Type="http://schemas.openxmlformats.org/officeDocument/2006/relationships/image" Target="../media/image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8.png"/><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7.png"/><Relationship Id="rId4" Type="http://schemas.openxmlformats.org/officeDocument/2006/relationships/image" Target="../media/image90.png"/><Relationship Id="rId5" Type="http://schemas.openxmlformats.org/officeDocument/2006/relationships/image" Target="../media/image85.png"/><Relationship Id="rId6"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93.png"/><Relationship Id="rId4" Type="http://schemas.openxmlformats.org/officeDocument/2006/relationships/image" Target="../media/image88.png"/><Relationship Id="rId5" Type="http://schemas.openxmlformats.org/officeDocument/2006/relationships/image" Target="../media/image83.png"/><Relationship Id="rId6"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5.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5.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9.pn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4.png"/><Relationship Id="rId4" Type="http://schemas.openxmlformats.org/officeDocument/2006/relationships/image" Target="../media/image96.png"/><Relationship Id="rId5" Type="http://schemas.openxmlformats.org/officeDocument/2006/relationships/image" Target="../media/image8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97.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
          <p:cNvSpPr txBox="1"/>
          <p:nvPr>
            <p:ph type="ctrTitle"/>
          </p:nvPr>
        </p:nvSpPr>
        <p:spPr>
          <a:xfrm>
            <a:off x="680600" y="1880250"/>
            <a:ext cx="10830900" cy="1708500"/>
          </a:xfrm>
          <a:prstGeom prst="rect">
            <a:avLst/>
          </a:prstGeom>
          <a:noFill/>
          <a:ln>
            <a:noFill/>
          </a:ln>
        </p:spPr>
        <p:txBody>
          <a:bodyPr anchorCtr="0" anchor="b" bIns="45700" lIns="91425" spcFirstLastPara="1" rIns="91425" wrap="square" tIns="45700">
            <a:spAutoFit/>
          </a:bodyPr>
          <a:lstStyle/>
          <a:p>
            <a:pPr indent="0" lvl="0" marL="0" rtl="0" algn="l">
              <a:lnSpc>
                <a:spcPct val="115000"/>
              </a:lnSpc>
              <a:spcBef>
                <a:spcPts val="0"/>
              </a:spcBef>
              <a:spcAft>
                <a:spcPts val="0"/>
              </a:spcAft>
              <a:buClr>
                <a:srgbClr val="262626"/>
              </a:buClr>
              <a:buSzPts val="6000"/>
              <a:buFont typeface="Calibri"/>
              <a:buNone/>
            </a:pPr>
            <a:r>
              <a:rPr lang="ko-KR" sz="6000"/>
              <a:t>Music Recommendation </a:t>
            </a:r>
            <a:br>
              <a:rPr lang="ko-KR" sz="6000"/>
            </a:br>
            <a:r>
              <a:rPr lang="ko-KR" sz="3600"/>
              <a:t>Using PLM sentiment classification</a:t>
            </a:r>
            <a:endParaRPr sz="3600"/>
          </a:p>
        </p:txBody>
      </p:sp>
      <p:sp>
        <p:nvSpPr>
          <p:cNvPr id="67" name="Google Shape;67;p1"/>
          <p:cNvSpPr txBox="1"/>
          <p:nvPr>
            <p:ph idx="1" type="subTitle"/>
          </p:nvPr>
        </p:nvSpPr>
        <p:spPr>
          <a:xfrm>
            <a:off x="680600" y="4243083"/>
            <a:ext cx="10830900" cy="84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ko-KR"/>
              <a:t>계원</a:t>
            </a:r>
            <a:r>
              <a:rPr lang="ko-KR"/>
              <a:t>재	김두현	신인섭	장건호</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a7930cc716_0_215"/>
          <p:cNvSpPr txBox="1"/>
          <p:nvPr>
            <p:ph type="title"/>
          </p:nvPr>
        </p:nvSpPr>
        <p:spPr>
          <a:xfrm>
            <a:off x="680600" y="2743200"/>
            <a:ext cx="10830900" cy="1038300"/>
          </a:xfrm>
          <a:prstGeom prst="rect">
            <a:avLst/>
          </a:prstGeom>
          <a:noFill/>
          <a:ln>
            <a:noFill/>
          </a:ln>
        </p:spPr>
        <p:txBody>
          <a:bodyPr anchorCtr="0" anchor="b" bIns="121900" lIns="121900" spcFirstLastPara="1" rIns="121900" wrap="square" tIns="121900">
            <a:normAutofit/>
          </a:bodyPr>
          <a:lstStyle/>
          <a:p>
            <a:pPr indent="0" lvl="0" marL="0" rtl="0" algn="l">
              <a:lnSpc>
                <a:spcPct val="100000"/>
              </a:lnSpc>
              <a:spcBef>
                <a:spcPts val="0"/>
              </a:spcBef>
              <a:spcAft>
                <a:spcPts val="0"/>
              </a:spcAft>
              <a:buSzPts val="4800"/>
              <a:buNone/>
            </a:pPr>
            <a:r>
              <a:rPr lang="ko-KR"/>
              <a:t>관</a:t>
            </a:r>
            <a:r>
              <a:rPr lang="ko-KR"/>
              <a:t>련 연구 동향</a:t>
            </a:r>
            <a:endParaRPr/>
          </a:p>
        </p:txBody>
      </p:sp>
      <p:sp>
        <p:nvSpPr>
          <p:cNvPr id="145" name="Google Shape;145;g2a7930cc716_0_215"/>
          <p:cNvSpPr txBox="1"/>
          <p:nvPr>
            <p:ph idx="1" type="subTitle"/>
          </p:nvPr>
        </p:nvSpPr>
        <p:spPr>
          <a:xfrm>
            <a:off x="680600" y="4243083"/>
            <a:ext cx="10830900" cy="1323600"/>
          </a:xfrm>
          <a:prstGeom prst="rect">
            <a:avLst/>
          </a:prstGeom>
          <a:noFill/>
          <a:ln>
            <a:noFill/>
          </a:ln>
        </p:spPr>
        <p:txBody>
          <a:bodyPr anchorCtr="0" anchor="t" bIns="121900" lIns="121900" spcFirstLastPara="1" rIns="121900" wrap="square" tIns="121900">
            <a:spAutoFit/>
          </a:bodyPr>
          <a:lstStyle/>
          <a:p>
            <a:pPr indent="0" lvl="0" marL="0" rtl="0" algn="l">
              <a:lnSpc>
                <a:spcPct val="150000"/>
              </a:lnSpc>
              <a:spcBef>
                <a:spcPts val="0"/>
              </a:spcBef>
              <a:spcAft>
                <a:spcPts val="0"/>
              </a:spcAft>
              <a:buSzPts val="2800"/>
              <a:buNone/>
            </a:pPr>
            <a:r>
              <a:rPr lang="ko-KR"/>
              <a:t>DialogueLLM</a:t>
            </a:r>
            <a:endParaRPr/>
          </a:p>
          <a:p>
            <a:pPr indent="0" lvl="0" marL="0" rtl="0" algn="l">
              <a:lnSpc>
                <a:spcPct val="150000"/>
              </a:lnSpc>
              <a:spcBef>
                <a:spcPts val="0"/>
              </a:spcBef>
              <a:spcAft>
                <a:spcPts val="0"/>
              </a:spcAft>
              <a:buSzPts val="28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a7930cc716_0_26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ko-KR"/>
              <a:t>DialogueLLM</a:t>
            </a:r>
            <a:endParaRPr/>
          </a:p>
        </p:txBody>
      </p:sp>
      <p:sp>
        <p:nvSpPr>
          <p:cNvPr id="151" name="Google Shape;151;g2a7930cc716_0_263"/>
          <p:cNvSpPr txBox="1"/>
          <p:nvPr>
            <p:ph idx="1" type="body"/>
          </p:nvPr>
        </p:nvSpPr>
        <p:spPr>
          <a:xfrm>
            <a:off x="4024450" y="1536625"/>
            <a:ext cx="7751700" cy="4555200"/>
          </a:xfrm>
          <a:prstGeom prst="rect">
            <a:avLst/>
          </a:prstGeom>
          <a:noFill/>
          <a:ln>
            <a:noFill/>
          </a:ln>
        </p:spPr>
        <p:txBody>
          <a:bodyPr anchorCtr="0" anchor="t" bIns="121900" lIns="121900" spcFirstLastPara="1" rIns="121900" wrap="square" tIns="121900">
            <a:normAutofit/>
          </a:bodyPr>
          <a:lstStyle/>
          <a:p>
            <a:pPr indent="-381000" lvl="0" marL="457200" rtl="0" algn="l">
              <a:lnSpc>
                <a:spcPct val="115000"/>
              </a:lnSpc>
              <a:spcBef>
                <a:spcPts val="1000"/>
              </a:spcBef>
              <a:spcAft>
                <a:spcPts val="0"/>
              </a:spcAft>
              <a:buSzPts val="2400"/>
              <a:buChar char="●"/>
            </a:pPr>
            <a:r>
              <a:rPr lang="ko-KR"/>
              <a:t>Zhang et al. 2023</a:t>
            </a:r>
            <a:endParaRPr/>
          </a:p>
          <a:p>
            <a:pPr indent="0" lvl="0" marL="457200" rtl="0" algn="l">
              <a:lnSpc>
                <a:spcPct val="115000"/>
              </a:lnSpc>
              <a:spcBef>
                <a:spcPts val="1000"/>
              </a:spcBef>
              <a:spcAft>
                <a:spcPts val="0"/>
              </a:spcAft>
              <a:buNone/>
            </a:pPr>
            <a:r>
              <a:t/>
            </a:r>
            <a:endParaRPr/>
          </a:p>
          <a:p>
            <a:pPr indent="-381000" lvl="0" marL="457200" rtl="0" algn="l">
              <a:lnSpc>
                <a:spcPct val="115000"/>
              </a:lnSpc>
              <a:spcBef>
                <a:spcPts val="1000"/>
              </a:spcBef>
              <a:spcAft>
                <a:spcPts val="0"/>
              </a:spcAft>
              <a:buSzPts val="2400"/>
              <a:buChar char="●"/>
            </a:pPr>
            <a:r>
              <a:rPr lang="ko-KR"/>
              <a:t>context &amp; emotion tuned LLM (LLaMA)</a:t>
            </a:r>
            <a:endParaRPr/>
          </a:p>
          <a:p>
            <a:pPr indent="-381000" lvl="0" marL="457200" rtl="0" algn="l">
              <a:lnSpc>
                <a:spcPct val="115000"/>
              </a:lnSpc>
              <a:spcBef>
                <a:spcPts val="1000"/>
              </a:spcBef>
              <a:spcAft>
                <a:spcPts val="0"/>
              </a:spcAft>
              <a:buSzPts val="2400"/>
              <a:buChar char="●"/>
            </a:pPr>
            <a:r>
              <a:rPr lang="ko-KR"/>
              <a:t>multimodal (텍스트, 비디오 등) emotional dialogue</a:t>
            </a:r>
            <a:endParaRPr/>
          </a:p>
          <a:p>
            <a:pPr indent="0" lvl="0" marL="457200" rtl="0" algn="l">
              <a:lnSpc>
                <a:spcPct val="115000"/>
              </a:lnSpc>
              <a:spcBef>
                <a:spcPts val="1000"/>
              </a:spcBef>
              <a:spcAft>
                <a:spcPts val="0"/>
              </a:spcAft>
              <a:buNone/>
            </a:pPr>
            <a:r>
              <a:t/>
            </a:r>
            <a:endParaRPr/>
          </a:p>
          <a:p>
            <a:pPr indent="-381000" lvl="0" marL="457200" rtl="0" algn="l">
              <a:lnSpc>
                <a:spcPct val="115000"/>
              </a:lnSpc>
              <a:spcBef>
                <a:spcPts val="1000"/>
              </a:spcBef>
              <a:spcAft>
                <a:spcPts val="0"/>
              </a:spcAft>
              <a:buSzPts val="2400"/>
              <a:buChar char="●"/>
            </a:pPr>
            <a:r>
              <a:rPr lang="ko-KR"/>
              <a:t>다양한 상황의 감정 분석 가능</a:t>
            </a:r>
            <a:endParaRPr/>
          </a:p>
          <a:p>
            <a:pPr indent="-381000" lvl="0" marL="457200" rtl="0" algn="l">
              <a:lnSpc>
                <a:spcPct val="115000"/>
              </a:lnSpc>
              <a:spcBef>
                <a:spcPts val="1000"/>
              </a:spcBef>
              <a:spcAft>
                <a:spcPts val="1000"/>
              </a:spcAft>
              <a:buSzPts val="2400"/>
              <a:buChar char="●"/>
            </a:pPr>
            <a:r>
              <a:rPr lang="ko-KR"/>
              <a:t>Emotion Recognition in Conversation (ERC)</a:t>
            </a:r>
            <a:endParaRPr/>
          </a:p>
        </p:txBody>
      </p:sp>
      <p:pic>
        <p:nvPicPr>
          <p:cNvPr id="152" name="Google Shape;152;g2a7930cc716_0_263"/>
          <p:cNvPicPr preferRelativeResize="0"/>
          <p:nvPr/>
        </p:nvPicPr>
        <p:blipFill>
          <a:blip r:embed="rId3">
            <a:alphaModFix/>
          </a:blip>
          <a:stretch>
            <a:fillRect/>
          </a:stretch>
        </p:blipFill>
        <p:spPr>
          <a:xfrm>
            <a:off x="577450" y="1446749"/>
            <a:ext cx="3342324" cy="4734952"/>
          </a:xfrm>
          <a:prstGeom prst="rect">
            <a:avLst/>
          </a:prstGeom>
          <a:noFill/>
          <a:ln>
            <a:noFill/>
          </a:ln>
        </p:spPr>
      </p:pic>
      <p:sp>
        <p:nvSpPr>
          <p:cNvPr id="153" name="Google Shape;153;g2a7930cc716_0_263"/>
          <p:cNvSpPr txBox="1"/>
          <p:nvPr/>
        </p:nvSpPr>
        <p:spPr>
          <a:xfrm>
            <a:off x="921963" y="6181700"/>
            <a:ext cx="3342300" cy="329400"/>
          </a:xfrm>
          <a:prstGeom prst="rect">
            <a:avLst/>
          </a:prstGeom>
          <a:noFill/>
          <a:ln>
            <a:noFill/>
          </a:ln>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arXiv:2310.11374v4 [cs.CL] 17 Jan 2024</a:t>
            </a:r>
            <a:endParaRPr sz="2400">
              <a:solidFill>
                <a:schemeClr val="lt1"/>
              </a:solidFill>
              <a:latin typeface="Noto Sans KR"/>
              <a:ea typeface="Noto Sans KR"/>
              <a:cs typeface="Noto Sans KR"/>
              <a:sym typeface="Noto Sans K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272f92ed385_0_2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ko-KR"/>
              <a:t>Joint sentiment analysis of lyrics and audio in music</a:t>
            </a:r>
            <a:endParaRPr/>
          </a:p>
        </p:txBody>
      </p:sp>
      <p:sp>
        <p:nvSpPr>
          <p:cNvPr id="159" name="Google Shape;159;g272f92ed385_0_21"/>
          <p:cNvSpPr txBox="1"/>
          <p:nvPr>
            <p:ph idx="1" type="body"/>
          </p:nvPr>
        </p:nvSpPr>
        <p:spPr>
          <a:xfrm>
            <a:off x="4024450" y="1536625"/>
            <a:ext cx="7751700" cy="4555200"/>
          </a:xfrm>
          <a:prstGeom prst="rect">
            <a:avLst/>
          </a:prstGeom>
          <a:noFill/>
          <a:ln>
            <a:noFill/>
          </a:ln>
        </p:spPr>
        <p:txBody>
          <a:bodyPr anchorCtr="0" anchor="t" bIns="121900" lIns="121900" spcFirstLastPara="1" rIns="121900" wrap="square" tIns="121900">
            <a:normAutofit fontScale="92500" lnSpcReduction="20000"/>
          </a:bodyPr>
          <a:lstStyle/>
          <a:p>
            <a:pPr indent="0" lvl="0" marL="0" rtl="0" algn="l">
              <a:spcBef>
                <a:spcPts val="1000"/>
              </a:spcBef>
              <a:spcAft>
                <a:spcPts val="0"/>
              </a:spcAft>
              <a:buNone/>
            </a:pPr>
            <a:r>
              <a:rPr lang="ko-KR"/>
              <a:t>Lea Schaab, Anna Kruspe 2024</a:t>
            </a:r>
            <a:endParaRPr/>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rPr lang="ko-KR"/>
              <a:t>Using 4 fine-tunning models</a:t>
            </a:r>
            <a:endParaRPr/>
          </a:p>
          <a:p>
            <a:pPr indent="-369570" lvl="0" marL="457200" rtl="0" algn="l">
              <a:lnSpc>
                <a:spcPct val="115000"/>
              </a:lnSpc>
              <a:spcBef>
                <a:spcPts val="1000"/>
              </a:spcBef>
              <a:spcAft>
                <a:spcPts val="0"/>
              </a:spcAft>
              <a:buSzPct val="100000"/>
              <a:buChar char="●"/>
            </a:pPr>
            <a:r>
              <a:rPr lang="ko-KR"/>
              <a:t>finetuning-sentiment-model-4500-lyrics</a:t>
            </a:r>
            <a:endParaRPr/>
          </a:p>
          <a:p>
            <a:pPr indent="-369570" lvl="0" marL="457200" rtl="0" algn="l">
              <a:lnSpc>
                <a:spcPct val="115000"/>
              </a:lnSpc>
              <a:spcBef>
                <a:spcPts val="1000"/>
              </a:spcBef>
              <a:spcAft>
                <a:spcPts val="0"/>
              </a:spcAft>
              <a:buSzPct val="100000"/>
              <a:buChar char="●"/>
            </a:pPr>
            <a:r>
              <a:rPr lang="ko-KR"/>
              <a:t>sentiment-roberta-large-english (SiEBERT)</a:t>
            </a:r>
            <a:endParaRPr/>
          </a:p>
          <a:p>
            <a:pPr indent="-369570" lvl="0" marL="457200" rtl="0" algn="l">
              <a:lnSpc>
                <a:spcPct val="115000"/>
              </a:lnSpc>
              <a:spcBef>
                <a:spcPts val="1000"/>
              </a:spcBef>
              <a:spcAft>
                <a:spcPts val="0"/>
              </a:spcAft>
              <a:buSzPct val="100000"/>
              <a:buChar char="●"/>
            </a:pPr>
            <a:r>
              <a:rPr lang="ko-KR"/>
              <a:t>bert-base-uncased-poems-sentiment</a:t>
            </a:r>
            <a:endParaRPr/>
          </a:p>
          <a:p>
            <a:pPr indent="-369570" lvl="0" marL="457200" rtl="0" algn="l">
              <a:lnSpc>
                <a:spcPct val="115000"/>
              </a:lnSpc>
              <a:spcBef>
                <a:spcPts val="1000"/>
              </a:spcBef>
              <a:spcAft>
                <a:spcPts val="0"/>
              </a:spcAft>
              <a:buSzPct val="100000"/>
              <a:buChar char="●"/>
            </a:pPr>
            <a:r>
              <a:rPr lang="ko-KR"/>
              <a:t>bert-base-uncased finetuned sentiments</a:t>
            </a:r>
            <a:endParaRPr/>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1000"/>
              </a:spcAft>
              <a:buNone/>
            </a:pPr>
            <a:r>
              <a:rPr lang="ko-KR"/>
              <a:t>긴 텍스트를 여러 조각으로 나누어 처리한 뒤, 이를 종합하여 전체 감성 예측을 수행하는 방식</a:t>
            </a:r>
            <a:endParaRPr/>
          </a:p>
        </p:txBody>
      </p:sp>
      <p:sp>
        <p:nvSpPr>
          <p:cNvPr id="160" name="Google Shape;160;g272f92ed385_0_21"/>
          <p:cNvSpPr txBox="1"/>
          <p:nvPr/>
        </p:nvSpPr>
        <p:spPr>
          <a:xfrm>
            <a:off x="616538" y="6049100"/>
            <a:ext cx="3342300" cy="329400"/>
          </a:xfrm>
          <a:prstGeom prst="rect">
            <a:avLst/>
          </a:prstGeom>
          <a:noFill/>
          <a:ln>
            <a:noFill/>
          </a:ln>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https://doi.org/10.48550/arXiv.2405.01988</a:t>
            </a:r>
            <a:endParaRPr sz="2400">
              <a:solidFill>
                <a:schemeClr val="lt1"/>
              </a:solidFill>
              <a:latin typeface="Noto Sans KR"/>
              <a:ea typeface="Noto Sans KR"/>
              <a:cs typeface="Noto Sans KR"/>
              <a:sym typeface="Noto Sans KR"/>
            </a:endParaRPr>
          </a:p>
        </p:txBody>
      </p:sp>
      <p:pic>
        <p:nvPicPr>
          <p:cNvPr id="161" name="Google Shape;161;g272f92ed385_0_21"/>
          <p:cNvPicPr preferRelativeResize="0"/>
          <p:nvPr/>
        </p:nvPicPr>
        <p:blipFill>
          <a:blip r:embed="rId3">
            <a:alphaModFix/>
          </a:blip>
          <a:stretch>
            <a:fillRect/>
          </a:stretch>
        </p:blipFill>
        <p:spPr>
          <a:xfrm>
            <a:off x="616550" y="1490767"/>
            <a:ext cx="3190011" cy="4520032"/>
          </a:xfrm>
          <a:prstGeom prst="rect">
            <a:avLst/>
          </a:prstGeom>
          <a:noFill/>
          <a:ln>
            <a:noFill/>
          </a:ln>
        </p:spPr>
      </p:pic>
      <p:pic>
        <p:nvPicPr>
          <p:cNvPr id="162" name="Google Shape;162;g272f92ed385_0_21"/>
          <p:cNvPicPr preferRelativeResize="0"/>
          <p:nvPr/>
        </p:nvPicPr>
        <p:blipFill>
          <a:blip r:embed="rId4">
            <a:alphaModFix/>
          </a:blip>
          <a:stretch>
            <a:fillRect/>
          </a:stretch>
        </p:blipFill>
        <p:spPr>
          <a:xfrm>
            <a:off x="4134075" y="1473175"/>
            <a:ext cx="4417718" cy="4555200"/>
          </a:xfrm>
          <a:prstGeom prst="rect">
            <a:avLst/>
          </a:prstGeom>
          <a:noFill/>
          <a:ln>
            <a:noFill/>
          </a:ln>
        </p:spPr>
      </p:pic>
      <p:sp>
        <p:nvSpPr>
          <p:cNvPr id="163" name="Google Shape;163;g272f92ed385_0_21"/>
          <p:cNvSpPr txBox="1"/>
          <p:nvPr/>
        </p:nvSpPr>
        <p:spPr>
          <a:xfrm>
            <a:off x="8732275" y="1864900"/>
            <a:ext cx="360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여전히 이진분리를 사용함</a:t>
            </a:r>
            <a:endParaRPr sz="2400">
              <a:solidFill>
                <a:schemeClr val="lt1"/>
              </a:solidFill>
              <a:latin typeface="Noto Sans KR"/>
              <a:ea typeface="Noto Sans KR"/>
              <a:cs typeface="Noto Sans KR"/>
              <a:sym typeface="Noto Sans K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5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72e4ef035d_4_74"/>
          <p:cNvSpPr txBox="1"/>
          <p:nvPr>
            <p:ph type="title"/>
          </p:nvPr>
        </p:nvSpPr>
        <p:spPr>
          <a:xfrm>
            <a:off x="680600" y="2743200"/>
            <a:ext cx="10830900" cy="10383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ko-KR" sz="3700"/>
              <a:t>dair-ai/emotion</a:t>
            </a:r>
            <a:endParaRPr/>
          </a:p>
        </p:txBody>
      </p:sp>
      <p:sp>
        <p:nvSpPr>
          <p:cNvPr id="169" name="Google Shape;169;g272e4ef035d_4_74"/>
          <p:cNvSpPr txBox="1"/>
          <p:nvPr>
            <p:ph idx="1" type="subTitle"/>
          </p:nvPr>
        </p:nvSpPr>
        <p:spPr>
          <a:xfrm>
            <a:off x="680600" y="4243083"/>
            <a:ext cx="10830900" cy="6771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None/>
            </a:pPr>
            <a:r>
              <a:rPr lang="ko-KR"/>
              <a:t>Dataset 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e1e1267eca_0_76"/>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dair-ai/emotion</a:t>
            </a:r>
            <a:endParaRPr/>
          </a:p>
        </p:txBody>
      </p:sp>
      <p:sp>
        <p:nvSpPr>
          <p:cNvPr id="175" name="Google Shape;175;g2e1e1267eca_0_76"/>
          <p:cNvSpPr txBox="1"/>
          <p:nvPr>
            <p:ph idx="1" type="body"/>
          </p:nvPr>
        </p:nvSpPr>
        <p:spPr>
          <a:xfrm>
            <a:off x="415600" y="1254771"/>
            <a:ext cx="9373500" cy="645900"/>
          </a:xfrm>
          <a:prstGeom prst="rect">
            <a:avLst/>
          </a:prstGeom>
        </p:spPr>
        <p:txBody>
          <a:bodyPr anchorCtr="0" anchor="t" bIns="121900" lIns="121900" spcFirstLastPara="1" rIns="121900" wrap="square" tIns="121900">
            <a:normAutofit/>
          </a:bodyPr>
          <a:lstStyle/>
          <a:p>
            <a:pPr indent="-355600" lvl="0" marL="457200" rtl="0" algn="l">
              <a:spcBef>
                <a:spcPts val="1200"/>
              </a:spcBef>
              <a:spcAft>
                <a:spcPts val="0"/>
              </a:spcAft>
              <a:buSzPts val="2000"/>
              <a:buChar char="-"/>
            </a:pPr>
            <a:r>
              <a:rPr lang="ko-KR" sz="2000"/>
              <a:t>Emotion is a dataset of English Twitter messages with six basic emotions</a:t>
            </a:r>
            <a:endParaRPr/>
          </a:p>
        </p:txBody>
      </p:sp>
      <p:sp>
        <p:nvSpPr>
          <p:cNvPr id="176" name="Google Shape;176;g2e1e1267eca_0_76"/>
          <p:cNvSpPr txBox="1"/>
          <p:nvPr/>
        </p:nvSpPr>
        <p:spPr>
          <a:xfrm>
            <a:off x="415600" y="2004175"/>
            <a:ext cx="5052000" cy="3027600"/>
          </a:xfrm>
          <a:prstGeom prst="rect">
            <a:avLst/>
          </a:prstGeom>
          <a:noFill/>
          <a:ln>
            <a:noFill/>
          </a:ln>
        </p:spPr>
        <p:txBody>
          <a:bodyPr anchorCtr="0" anchor="t" bIns="91425" lIns="91425" spcFirstLastPara="1" rIns="91425" wrap="square" tIns="91425">
            <a:spAutoFit/>
          </a:bodyPr>
          <a:lstStyle/>
          <a:p>
            <a:pPr indent="-425450" lvl="0" marL="457200" rtl="0" algn="l">
              <a:lnSpc>
                <a:spcPct val="115000"/>
              </a:lnSpc>
              <a:spcBef>
                <a:spcPts val="1200"/>
              </a:spcBef>
              <a:spcAft>
                <a:spcPts val="0"/>
              </a:spcAft>
              <a:buClr>
                <a:schemeClr val="lt1"/>
              </a:buClr>
              <a:buSzPts val="3100"/>
              <a:buFont typeface="Noto Sans KR"/>
              <a:buChar char="-"/>
            </a:pPr>
            <a:r>
              <a:rPr lang="ko-KR" sz="3100">
                <a:solidFill>
                  <a:schemeClr val="lt1"/>
                </a:solidFill>
                <a:latin typeface="Noto Sans KR"/>
                <a:ea typeface="Noto Sans KR"/>
                <a:cs typeface="Noto Sans KR"/>
                <a:sym typeface="Noto Sans KR"/>
              </a:rPr>
              <a:t>데이터셋 현황</a:t>
            </a:r>
            <a:endParaRPr sz="3100">
              <a:solidFill>
                <a:schemeClr val="lt1"/>
              </a:solidFill>
              <a:latin typeface="Noto Sans KR"/>
              <a:ea typeface="Noto Sans KR"/>
              <a:cs typeface="Noto Sans KR"/>
              <a:sym typeface="Noto Sans KR"/>
            </a:endParaRPr>
          </a:p>
          <a:p>
            <a:pPr indent="457200" lvl="0" marL="0" rtl="0" algn="l">
              <a:lnSpc>
                <a:spcPct val="115000"/>
              </a:lnSpc>
              <a:spcBef>
                <a:spcPts val="1200"/>
              </a:spcBef>
              <a:spcAft>
                <a:spcPts val="0"/>
              </a:spcAft>
              <a:buNone/>
            </a:pPr>
            <a:r>
              <a:rPr lang="ko-KR" sz="2900">
                <a:solidFill>
                  <a:schemeClr val="lt1"/>
                </a:solidFill>
                <a:latin typeface="Noto Sans KR"/>
                <a:ea typeface="Noto Sans KR"/>
                <a:cs typeface="Noto Sans KR"/>
                <a:sym typeface="Noto Sans KR"/>
              </a:rPr>
              <a:t>total 20000 examples</a:t>
            </a:r>
            <a:endParaRPr sz="2900">
              <a:solidFill>
                <a:schemeClr val="lt1"/>
              </a:solidFill>
              <a:latin typeface="Noto Sans KR"/>
              <a:ea typeface="Noto Sans KR"/>
              <a:cs typeface="Noto Sans KR"/>
              <a:sym typeface="Noto Sans KR"/>
            </a:endParaRPr>
          </a:p>
          <a:p>
            <a:pPr indent="-412750" lvl="0" marL="914400" rtl="0" algn="l">
              <a:lnSpc>
                <a:spcPct val="115000"/>
              </a:lnSpc>
              <a:spcBef>
                <a:spcPts val="1200"/>
              </a:spcBef>
              <a:spcAft>
                <a:spcPts val="0"/>
              </a:spcAft>
              <a:buClr>
                <a:schemeClr val="lt1"/>
              </a:buClr>
              <a:buSzPts val="2900"/>
              <a:buFont typeface="Noto Sans KR"/>
              <a:buChar char="-"/>
            </a:pPr>
            <a:r>
              <a:rPr lang="ko-KR" sz="2900">
                <a:solidFill>
                  <a:schemeClr val="lt1"/>
                </a:solidFill>
                <a:latin typeface="Noto Sans KR"/>
                <a:ea typeface="Noto Sans KR"/>
                <a:cs typeface="Noto Sans KR"/>
                <a:sym typeface="Noto Sans KR"/>
              </a:rPr>
              <a:t>train : 16000</a:t>
            </a:r>
            <a:endParaRPr sz="2900">
              <a:solidFill>
                <a:schemeClr val="lt1"/>
              </a:solidFill>
              <a:latin typeface="Noto Sans KR"/>
              <a:ea typeface="Noto Sans KR"/>
              <a:cs typeface="Noto Sans KR"/>
              <a:sym typeface="Noto Sans KR"/>
            </a:endParaRPr>
          </a:p>
          <a:p>
            <a:pPr indent="-412750" lvl="0" marL="914400" rtl="0" algn="l">
              <a:lnSpc>
                <a:spcPct val="115000"/>
              </a:lnSpc>
              <a:spcBef>
                <a:spcPts val="0"/>
              </a:spcBef>
              <a:spcAft>
                <a:spcPts val="0"/>
              </a:spcAft>
              <a:buClr>
                <a:schemeClr val="lt1"/>
              </a:buClr>
              <a:buSzPts val="2900"/>
              <a:buFont typeface="Noto Sans KR"/>
              <a:buChar char="-"/>
            </a:pPr>
            <a:r>
              <a:rPr lang="ko-KR" sz="2900">
                <a:solidFill>
                  <a:schemeClr val="lt1"/>
                </a:solidFill>
                <a:latin typeface="Noto Sans KR"/>
                <a:ea typeface="Noto Sans KR"/>
                <a:cs typeface="Noto Sans KR"/>
                <a:sym typeface="Noto Sans KR"/>
              </a:rPr>
              <a:t>validation : 2000</a:t>
            </a:r>
            <a:endParaRPr sz="2900">
              <a:solidFill>
                <a:schemeClr val="lt1"/>
              </a:solidFill>
              <a:latin typeface="Noto Sans KR"/>
              <a:ea typeface="Noto Sans KR"/>
              <a:cs typeface="Noto Sans KR"/>
              <a:sym typeface="Noto Sans KR"/>
            </a:endParaRPr>
          </a:p>
          <a:p>
            <a:pPr indent="-412750" lvl="0" marL="914400" rtl="0" algn="l">
              <a:lnSpc>
                <a:spcPct val="115000"/>
              </a:lnSpc>
              <a:spcBef>
                <a:spcPts val="0"/>
              </a:spcBef>
              <a:spcAft>
                <a:spcPts val="0"/>
              </a:spcAft>
              <a:buClr>
                <a:schemeClr val="lt1"/>
              </a:buClr>
              <a:buSzPts val="2900"/>
              <a:buFont typeface="Noto Sans KR"/>
              <a:buChar char="-"/>
            </a:pPr>
            <a:r>
              <a:rPr lang="ko-KR" sz="2900">
                <a:solidFill>
                  <a:schemeClr val="lt1"/>
                </a:solidFill>
                <a:latin typeface="Noto Sans KR"/>
                <a:ea typeface="Noto Sans KR"/>
                <a:cs typeface="Noto Sans KR"/>
                <a:sym typeface="Noto Sans KR"/>
              </a:rPr>
              <a:t>test : 2000</a:t>
            </a:r>
            <a:endParaRPr sz="2400"/>
          </a:p>
        </p:txBody>
      </p:sp>
      <p:pic>
        <p:nvPicPr>
          <p:cNvPr id="177" name="Google Shape;177;g2e1e1267eca_0_76"/>
          <p:cNvPicPr preferRelativeResize="0"/>
          <p:nvPr/>
        </p:nvPicPr>
        <p:blipFill>
          <a:blip r:embed="rId3">
            <a:alphaModFix/>
          </a:blip>
          <a:stretch>
            <a:fillRect/>
          </a:stretch>
        </p:blipFill>
        <p:spPr>
          <a:xfrm>
            <a:off x="5254750" y="2004177"/>
            <a:ext cx="6521551" cy="4196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72e4ef035d_0_9"/>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dair-ai/emotion</a:t>
            </a:r>
            <a:endParaRPr/>
          </a:p>
        </p:txBody>
      </p:sp>
      <p:sp>
        <p:nvSpPr>
          <p:cNvPr id="183" name="Google Shape;183;g272e4ef035d_0_9"/>
          <p:cNvSpPr txBox="1"/>
          <p:nvPr/>
        </p:nvSpPr>
        <p:spPr>
          <a:xfrm>
            <a:off x="566800" y="1890538"/>
            <a:ext cx="3444600" cy="410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ko-KR" sz="3100">
                <a:solidFill>
                  <a:schemeClr val="lt1"/>
                </a:solidFill>
                <a:latin typeface="Noto Sans KR"/>
                <a:ea typeface="Noto Sans KR"/>
                <a:cs typeface="Noto Sans KR"/>
                <a:sym typeface="Noto Sans KR"/>
              </a:rPr>
              <a:t>감정 라벨 6가지</a:t>
            </a:r>
            <a:endParaRPr sz="3100">
              <a:solidFill>
                <a:schemeClr val="lt1"/>
              </a:solidFill>
              <a:latin typeface="Noto Sans KR"/>
              <a:ea typeface="Noto Sans KR"/>
              <a:cs typeface="Noto Sans KR"/>
              <a:sym typeface="Noto Sans KR"/>
            </a:endParaRPr>
          </a:p>
          <a:p>
            <a:pPr indent="-425450" lvl="0" marL="457200" rtl="0" algn="l">
              <a:lnSpc>
                <a:spcPct val="115000"/>
              </a:lnSpc>
              <a:spcBef>
                <a:spcPts val="1200"/>
              </a:spcBef>
              <a:spcAft>
                <a:spcPts val="0"/>
              </a:spcAft>
              <a:buClr>
                <a:schemeClr val="lt1"/>
              </a:buClr>
              <a:buSzPts val="3100"/>
              <a:buFont typeface="Noto Sans KR"/>
              <a:buChar char="-"/>
            </a:pPr>
            <a:r>
              <a:rPr lang="ko-KR" sz="3100">
                <a:solidFill>
                  <a:schemeClr val="lt1"/>
                </a:solidFill>
                <a:latin typeface="Noto Sans KR"/>
                <a:ea typeface="Noto Sans KR"/>
                <a:cs typeface="Noto Sans KR"/>
                <a:sym typeface="Noto Sans KR"/>
              </a:rPr>
              <a:t>sadness</a:t>
            </a:r>
            <a:endParaRPr sz="3100">
              <a:solidFill>
                <a:schemeClr val="lt1"/>
              </a:solidFill>
              <a:latin typeface="Noto Sans KR"/>
              <a:ea typeface="Noto Sans KR"/>
              <a:cs typeface="Noto Sans KR"/>
              <a:sym typeface="Noto Sans KR"/>
            </a:endParaRPr>
          </a:p>
          <a:p>
            <a:pPr indent="-425450" lvl="0" marL="457200" rtl="0" algn="l">
              <a:lnSpc>
                <a:spcPct val="115000"/>
              </a:lnSpc>
              <a:spcBef>
                <a:spcPts val="0"/>
              </a:spcBef>
              <a:spcAft>
                <a:spcPts val="0"/>
              </a:spcAft>
              <a:buClr>
                <a:schemeClr val="lt1"/>
              </a:buClr>
              <a:buSzPts val="3100"/>
              <a:buFont typeface="Noto Sans KR"/>
              <a:buChar char="-"/>
            </a:pPr>
            <a:r>
              <a:rPr lang="ko-KR" sz="3100">
                <a:solidFill>
                  <a:schemeClr val="lt1"/>
                </a:solidFill>
                <a:latin typeface="Noto Sans KR"/>
                <a:ea typeface="Noto Sans KR"/>
                <a:cs typeface="Noto Sans KR"/>
                <a:sym typeface="Noto Sans KR"/>
              </a:rPr>
              <a:t>joy</a:t>
            </a:r>
            <a:endParaRPr sz="3100">
              <a:solidFill>
                <a:schemeClr val="lt1"/>
              </a:solidFill>
              <a:latin typeface="Noto Sans KR"/>
              <a:ea typeface="Noto Sans KR"/>
              <a:cs typeface="Noto Sans KR"/>
              <a:sym typeface="Noto Sans KR"/>
            </a:endParaRPr>
          </a:p>
          <a:p>
            <a:pPr indent="-425450" lvl="0" marL="457200" rtl="0" algn="l">
              <a:lnSpc>
                <a:spcPct val="115000"/>
              </a:lnSpc>
              <a:spcBef>
                <a:spcPts val="0"/>
              </a:spcBef>
              <a:spcAft>
                <a:spcPts val="0"/>
              </a:spcAft>
              <a:buClr>
                <a:schemeClr val="lt1"/>
              </a:buClr>
              <a:buSzPts val="3100"/>
              <a:buFont typeface="Noto Sans KR"/>
              <a:buChar char="-"/>
            </a:pPr>
            <a:r>
              <a:rPr lang="ko-KR" sz="3100">
                <a:solidFill>
                  <a:schemeClr val="lt1"/>
                </a:solidFill>
                <a:latin typeface="Noto Sans KR"/>
                <a:ea typeface="Noto Sans KR"/>
                <a:cs typeface="Noto Sans KR"/>
                <a:sym typeface="Noto Sans KR"/>
              </a:rPr>
              <a:t>love</a:t>
            </a:r>
            <a:endParaRPr sz="3100">
              <a:solidFill>
                <a:schemeClr val="lt1"/>
              </a:solidFill>
              <a:latin typeface="Noto Sans KR"/>
              <a:ea typeface="Noto Sans KR"/>
              <a:cs typeface="Noto Sans KR"/>
              <a:sym typeface="Noto Sans KR"/>
            </a:endParaRPr>
          </a:p>
          <a:p>
            <a:pPr indent="-425450" lvl="0" marL="457200" rtl="0" algn="l">
              <a:lnSpc>
                <a:spcPct val="115000"/>
              </a:lnSpc>
              <a:spcBef>
                <a:spcPts val="0"/>
              </a:spcBef>
              <a:spcAft>
                <a:spcPts val="0"/>
              </a:spcAft>
              <a:buClr>
                <a:schemeClr val="lt1"/>
              </a:buClr>
              <a:buSzPts val="3100"/>
              <a:buFont typeface="Noto Sans KR"/>
              <a:buChar char="-"/>
            </a:pPr>
            <a:r>
              <a:rPr lang="ko-KR" sz="3100">
                <a:solidFill>
                  <a:schemeClr val="lt1"/>
                </a:solidFill>
                <a:latin typeface="Noto Sans KR"/>
                <a:ea typeface="Noto Sans KR"/>
                <a:cs typeface="Noto Sans KR"/>
                <a:sym typeface="Noto Sans KR"/>
              </a:rPr>
              <a:t>anger</a:t>
            </a:r>
            <a:endParaRPr sz="3100">
              <a:solidFill>
                <a:schemeClr val="lt1"/>
              </a:solidFill>
              <a:latin typeface="Noto Sans KR"/>
              <a:ea typeface="Noto Sans KR"/>
              <a:cs typeface="Noto Sans KR"/>
              <a:sym typeface="Noto Sans KR"/>
            </a:endParaRPr>
          </a:p>
          <a:p>
            <a:pPr indent="-425450" lvl="0" marL="457200" rtl="0" algn="l">
              <a:lnSpc>
                <a:spcPct val="115000"/>
              </a:lnSpc>
              <a:spcBef>
                <a:spcPts val="0"/>
              </a:spcBef>
              <a:spcAft>
                <a:spcPts val="0"/>
              </a:spcAft>
              <a:buClr>
                <a:schemeClr val="lt1"/>
              </a:buClr>
              <a:buSzPts val="3100"/>
              <a:buFont typeface="Noto Sans KR"/>
              <a:buChar char="-"/>
            </a:pPr>
            <a:r>
              <a:rPr lang="ko-KR" sz="3100">
                <a:solidFill>
                  <a:schemeClr val="lt1"/>
                </a:solidFill>
                <a:latin typeface="Noto Sans KR"/>
                <a:ea typeface="Noto Sans KR"/>
                <a:cs typeface="Noto Sans KR"/>
                <a:sym typeface="Noto Sans KR"/>
              </a:rPr>
              <a:t>fear</a:t>
            </a:r>
            <a:endParaRPr sz="3100">
              <a:solidFill>
                <a:schemeClr val="lt1"/>
              </a:solidFill>
              <a:latin typeface="Noto Sans KR"/>
              <a:ea typeface="Noto Sans KR"/>
              <a:cs typeface="Noto Sans KR"/>
              <a:sym typeface="Noto Sans KR"/>
            </a:endParaRPr>
          </a:p>
          <a:p>
            <a:pPr indent="-425450" lvl="0" marL="457200" rtl="0" algn="l">
              <a:lnSpc>
                <a:spcPct val="115000"/>
              </a:lnSpc>
              <a:spcBef>
                <a:spcPts val="0"/>
              </a:spcBef>
              <a:spcAft>
                <a:spcPts val="0"/>
              </a:spcAft>
              <a:buClr>
                <a:schemeClr val="lt1"/>
              </a:buClr>
              <a:buSzPts val="3100"/>
              <a:buFont typeface="Noto Sans KR"/>
              <a:buChar char="-"/>
            </a:pPr>
            <a:r>
              <a:rPr lang="ko-KR" sz="3100">
                <a:solidFill>
                  <a:schemeClr val="lt1"/>
                </a:solidFill>
                <a:latin typeface="Noto Sans KR"/>
                <a:ea typeface="Noto Sans KR"/>
                <a:cs typeface="Noto Sans KR"/>
                <a:sym typeface="Noto Sans KR"/>
              </a:rPr>
              <a:t>surprise</a:t>
            </a:r>
            <a:endParaRPr sz="3100">
              <a:solidFill>
                <a:schemeClr val="lt1"/>
              </a:solidFill>
              <a:latin typeface="Noto Sans KR"/>
              <a:ea typeface="Noto Sans KR"/>
              <a:cs typeface="Noto Sans KR"/>
              <a:sym typeface="Noto Sans KR"/>
            </a:endParaRPr>
          </a:p>
        </p:txBody>
      </p:sp>
      <p:pic>
        <p:nvPicPr>
          <p:cNvPr id="184" name="Google Shape;184;g272e4ef035d_0_9"/>
          <p:cNvPicPr preferRelativeResize="0"/>
          <p:nvPr/>
        </p:nvPicPr>
        <p:blipFill>
          <a:blip r:embed="rId3">
            <a:alphaModFix/>
          </a:blip>
          <a:stretch>
            <a:fillRect/>
          </a:stretch>
        </p:blipFill>
        <p:spPr>
          <a:xfrm>
            <a:off x="4199300" y="1521950"/>
            <a:ext cx="7030301" cy="447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72e4ef035d_0_18"/>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dair-ai/emotion</a:t>
            </a:r>
            <a:endParaRPr/>
          </a:p>
        </p:txBody>
      </p:sp>
      <p:pic>
        <p:nvPicPr>
          <p:cNvPr id="190" name="Google Shape;190;g272e4ef035d_0_18"/>
          <p:cNvPicPr preferRelativeResize="0"/>
          <p:nvPr/>
        </p:nvPicPr>
        <p:blipFill>
          <a:blip r:embed="rId3">
            <a:alphaModFix/>
          </a:blip>
          <a:stretch>
            <a:fillRect/>
          </a:stretch>
        </p:blipFill>
        <p:spPr>
          <a:xfrm>
            <a:off x="4156200" y="1411680"/>
            <a:ext cx="3926832" cy="2233721"/>
          </a:xfrm>
          <a:prstGeom prst="rect">
            <a:avLst/>
          </a:prstGeom>
          <a:noFill/>
          <a:ln>
            <a:noFill/>
          </a:ln>
        </p:spPr>
      </p:pic>
      <p:pic>
        <p:nvPicPr>
          <p:cNvPr id="191" name="Google Shape;191;g272e4ef035d_0_18"/>
          <p:cNvPicPr preferRelativeResize="0"/>
          <p:nvPr/>
        </p:nvPicPr>
        <p:blipFill>
          <a:blip r:embed="rId4">
            <a:alphaModFix/>
          </a:blip>
          <a:stretch>
            <a:fillRect/>
          </a:stretch>
        </p:blipFill>
        <p:spPr>
          <a:xfrm>
            <a:off x="132849" y="1411675"/>
            <a:ext cx="3926814" cy="2233711"/>
          </a:xfrm>
          <a:prstGeom prst="rect">
            <a:avLst/>
          </a:prstGeom>
          <a:noFill/>
          <a:ln>
            <a:noFill/>
          </a:ln>
        </p:spPr>
      </p:pic>
      <p:pic>
        <p:nvPicPr>
          <p:cNvPr id="192" name="Google Shape;192;g272e4ef035d_0_18"/>
          <p:cNvPicPr preferRelativeResize="0"/>
          <p:nvPr/>
        </p:nvPicPr>
        <p:blipFill>
          <a:blip r:embed="rId5">
            <a:alphaModFix/>
          </a:blip>
          <a:stretch>
            <a:fillRect/>
          </a:stretch>
        </p:blipFill>
        <p:spPr>
          <a:xfrm>
            <a:off x="8179585" y="1411677"/>
            <a:ext cx="3926814" cy="2233711"/>
          </a:xfrm>
          <a:prstGeom prst="rect">
            <a:avLst/>
          </a:prstGeom>
          <a:noFill/>
          <a:ln>
            <a:noFill/>
          </a:ln>
        </p:spPr>
      </p:pic>
      <p:pic>
        <p:nvPicPr>
          <p:cNvPr id="193" name="Google Shape;193;g272e4ef035d_0_18"/>
          <p:cNvPicPr preferRelativeResize="0"/>
          <p:nvPr/>
        </p:nvPicPr>
        <p:blipFill>
          <a:blip r:embed="rId6">
            <a:alphaModFix/>
          </a:blip>
          <a:stretch>
            <a:fillRect/>
          </a:stretch>
        </p:blipFill>
        <p:spPr>
          <a:xfrm>
            <a:off x="132861" y="3785048"/>
            <a:ext cx="3926791" cy="2233697"/>
          </a:xfrm>
          <a:prstGeom prst="rect">
            <a:avLst/>
          </a:prstGeom>
          <a:noFill/>
          <a:ln>
            <a:noFill/>
          </a:ln>
        </p:spPr>
      </p:pic>
      <p:pic>
        <p:nvPicPr>
          <p:cNvPr id="194" name="Google Shape;194;g272e4ef035d_0_18"/>
          <p:cNvPicPr preferRelativeResize="0"/>
          <p:nvPr/>
        </p:nvPicPr>
        <p:blipFill>
          <a:blip r:embed="rId7">
            <a:alphaModFix/>
          </a:blip>
          <a:stretch>
            <a:fillRect/>
          </a:stretch>
        </p:blipFill>
        <p:spPr>
          <a:xfrm>
            <a:off x="4156200" y="3785029"/>
            <a:ext cx="3926832" cy="2233721"/>
          </a:xfrm>
          <a:prstGeom prst="rect">
            <a:avLst/>
          </a:prstGeom>
          <a:noFill/>
          <a:ln>
            <a:noFill/>
          </a:ln>
        </p:spPr>
      </p:pic>
      <p:pic>
        <p:nvPicPr>
          <p:cNvPr id="195" name="Google Shape;195;g272e4ef035d_0_18"/>
          <p:cNvPicPr preferRelativeResize="0"/>
          <p:nvPr/>
        </p:nvPicPr>
        <p:blipFill>
          <a:blip r:embed="rId8">
            <a:alphaModFix/>
          </a:blip>
          <a:stretch>
            <a:fillRect/>
          </a:stretch>
        </p:blipFill>
        <p:spPr>
          <a:xfrm>
            <a:off x="8179585" y="3785029"/>
            <a:ext cx="3926791" cy="22336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72e4ef035d_0_32"/>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Distilbert</a:t>
            </a:r>
            <a:endParaRPr/>
          </a:p>
        </p:txBody>
      </p:sp>
      <p:sp>
        <p:nvSpPr>
          <p:cNvPr id="201" name="Google Shape;201;g272e4ef035d_0_32"/>
          <p:cNvSpPr txBox="1"/>
          <p:nvPr/>
        </p:nvSpPr>
        <p:spPr>
          <a:xfrm>
            <a:off x="516675" y="1054200"/>
            <a:ext cx="5686800" cy="474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t/>
            </a:r>
            <a:endParaRPr b="1" sz="2600">
              <a:solidFill>
                <a:schemeClr val="lt1"/>
              </a:solidFill>
            </a:endParaRPr>
          </a:p>
          <a:p>
            <a:pPr indent="-355600" lvl="0" marL="457200" rtl="0" algn="l">
              <a:lnSpc>
                <a:spcPct val="115000"/>
              </a:lnSpc>
              <a:spcBef>
                <a:spcPts val="2000"/>
              </a:spcBef>
              <a:spcAft>
                <a:spcPts val="0"/>
              </a:spcAft>
              <a:buClr>
                <a:schemeClr val="lt1"/>
              </a:buClr>
              <a:buSzPts val="2000"/>
              <a:buChar char="●"/>
            </a:pPr>
            <a:r>
              <a:rPr lang="ko-KR" sz="2000">
                <a:solidFill>
                  <a:schemeClr val="lt1"/>
                </a:solidFill>
              </a:rPr>
              <a:t>DistilBERT는 BERT 모델을 압축하여 경량화한 버전</a:t>
            </a:r>
            <a:endParaRPr sz="2000">
              <a:solidFill>
                <a:schemeClr val="lt1"/>
              </a:solidFill>
            </a:endParaRPr>
          </a:p>
          <a:p>
            <a:pPr indent="-355600" lvl="0" marL="457200" rtl="0" algn="l">
              <a:lnSpc>
                <a:spcPct val="115000"/>
              </a:lnSpc>
              <a:spcBef>
                <a:spcPts val="0"/>
              </a:spcBef>
              <a:spcAft>
                <a:spcPts val="0"/>
              </a:spcAft>
              <a:buClr>
                <a:schemeClr val="lt1"/>
              </a:buClr>
              <a:buSzPts val="2000"/>
              <a:buChar char="●"/>
            </a:pPr>
            <a:r>
              <a:rPr lang="ko-KR" sz="2000">
                <a:solidFill>
                  <a:schemeClr val="lt1"/>
                </a:solidFill>
              </a:rPr>
              <a:t>BERT의 약 60% 크기이며</a:t>
            </a:r>
            <a:endParaRPr sz="2000">
              <a:solidFill>
                <a:schemeClr val="lt1"/>
              </a:solidFill>
            </a:endParaRPr>
          </a:p>
          <a:p>
            <a:pPr indent="-355600" lvl="0" marL="457200" rtl="0" algn="l">
              <a:lnSpc>
                <a:spcPct val="115000"/>
              </a:lnSpc>
              <a:spcBef>
                <a:spcPts val="0"/>
              </a:spcBef>
              <a:spcAft>
                <a:spcPts val="0"/>
              </a:spcAft>
              <a:buClr>
                <a:schemeClr val="lt1"/>
              </a:buClr>
              <a:buSzPts val="2000"/>
              <a:buChar char="●"/>
            </a:pPr>
            <a:r>
              <a:rPr lang="ko-KR" sz="2000">
                <a:solidFill>
                  <a:schemeClr val="lt1"/>
                </a:solidFill>
              </a:rPr>
              <a:t>연산 속도는 2배 빠름</a:t>
            </a:r>
            <a:endParaRPr sz="2000">
              <a:solidFill>
                <a:schemeClr val="lt1"/>
              </a:solidFill>
            </a:endParaRPr>
          </a:p>
          <a:p>
            <a:pPr indent="-355600" lvl="0" marL="457200" rtl="0" algn="l">
              <a:lnSpc>
                <a:spcPct val="115000"/>
              </a:lnSpc>
              <a:spcBef>
                <a:spcPts val="0"/>
              </a:spcBef>
              <a:spcAft>
                <a:spcPts val="0"/>
              </a:spcAft>
              <a:buClr>
                <a:schemeClr val="lt1"/>
              </a:buClr>
              <a:buSzPts val="2000"/>
              <a:buChar char="●"/>
            </a:pPr>
            <a:r>
              <a:rPr lang="ko-KR" sz="2000">
                <a:solidFill>
                  <a:schemeClr val="lt1"/>
                </a:solidFill>
              </a:rPr>
              <a:t>BERT 성능의 약 97%를 유지</a:t>
            </a:r>
            <a:endParaRPr sz="2000">
              <a:solidFill>
                <a:schemeClr val="lt1"/>
              </a:solidFill>
            </a:endParaRPr>
          </a:p>
          <a:p>
            <a:pPr indent="-355600" lvl="0" marL="457200" rtl="0" algn="l">
              <a:lnSpc>
                <a:spcPct val="115000"/>
              </a:lnSpc>
              <a:spcBef>
                <a:spcPts val="0"/>
              </a:spcBef>
              <a:spcAft>
                <a:spcPts val="0"/>
              </a:spcAft>
              <a:buClr>
                <a:schemeClr val="lt1"/>
              </a:buClr>
              <a:buSzPts val="2000"/>
              <a:buChar char="●"/>
            </a:pPr>
            <a:r>
              <a:rPr lang="ko-KR" sz="2000">
                <a:solidFill>
                  <a:schemeClr val="lt1"/>
                </a:solidFill>
              </a:rPr>
              <a:t>DistilBERT는 지식 증류(Knowledge Distillation) 기술을 사용하여 BERT 모델을 경량화합니다.</a:t>
            </a:r>
            <a:endParaRPr sz="2000">
              <a:solidFill>
                <a:schemeClr val="lt1"/>
              </a:solidFill>
            </a:endParaRPr>
          </a:p>
          <a:p>
            <a:pPr indent="-355600" lvl="0" marL="457200" rtl="0" algn="l">
              <a:lnSpc>
                <a:spcPct val="115000"/>
              </a:lnSpc>
              <a:spcBef>
                <a:spcPts val="0"/>
              </a:spcBef>
              <a:spcAft>
                <a:spcPts val="0"/>
              </a:spcAft>
              <a:buClr>
                <a:schemeClr val="lt1"/>
              </a:buClr>
              <a:buSzPts val="2000"/>
              <a:buChar char="●"/>
            </a:pPr>
            <a:r>
              <a:rPr lang="ko-KR" sz="2000">
                <a:solidFill>
                  <a:schemeClr val="lt1"/>
                </a:solidFill>
              </a:rPr>
              <a:t>텍스트 분류, 감정 분석, 질의 응답, 문서 요약, 이름 인식 엔터티(NER)과 같은 작업에 활용 가능</a:t>
            </a:r>
            <a:endParaRPr sz="2000">
              <a:solidFill>
                <a:schemeClr val="lt1"/>
              </a:solidFill>
            </a:endParaRPr>
          </a:p>
        </p:txBody>
      </p:sp>
      <p:pic>
        <p:nvPicPr>
          <p:cNvPr id="202" name="Google Shape;202;g272e4ef035d_0_32"/>
          <p:cNvPicPr preferRelativeResize="0"/>
          <p:nvPr/>
        </p:nvPicPr>
        <p:blipFill>
          <a:blip r:embed="rId3">
            <a:alphaModFix/>
          </a:blip>
          <a:stretch>
            <a:fillRect/>
          </a:stretch>
        </p:blipFill>
        <p:spPr>
          <a:xfrm>
            <a:off x="6203475" y="929942"/>
            <a:ext cx="5623740" cy="519633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72e4ef035d_0_47"/>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Fine-Tuning 1</a:t>
            </a:r>
            <a:endParaRPr/>
          </a:p>
        </p:txBody>
      </p:sp>
      <p:sp>
        <p:nvSpPr>
          <p:cNvPr id="208" name="Google Shape;208;g272e4ef035d_0_47"/>
          <p:cNvSpPr txBox="1"/>
          <p:nvPr/>
        </p:nvSpPr>
        <p:spPr>
          <a:xfrm>
            <a:off x="227725" y="2190950"/>
            <a:ext cx="5686800" cy="253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t/>
            </a:r>
            <a:endParaRPr b="1" sz="2600">
              <a:solidFill>
                <a:schemeClr val="lt1"/>
              </a:solidFill>
            </a:endParaRPr>
          </a:p>
          <a:p>
            <a:pPr indent="-368300" lvl="0" marL="457200" rtl="0" algn="l">
              <a:lnSpc>
                <a:spcPct val="115000"/>
              </a:lnSpc>
              <a:spcBef>
                <a:spcPts val="1200"/>
              </a:spcBef>
              <a:spcAft>
                <a:spcPts val="0"/>
              </a:spcAft>
              <a:buClr>
                <a:schemeClr val="lt1"/>
              </a:buClr>
              <a:buSzPts val="2200"/>
              <a:buChar char="●"/>
            </a:pPr>
            <a:r>
              <a:rPr b="1" lang="ko-KR" sz="2200">
                <a:solidFill>
                  <a:schemeClr val="lt1"/>
                </a:solidFill>
                <a:latin typeface="Roboto Mono"/>
                <a:ea typeface="Roboto Mono"/>
                <a:cs typeface="Roboto Mono"/>
                <a:sym typeface="Roboto Mono"/>
              </a:rPr>
              <a:t>Train loss</a:t>
            </a:r>
            <a:r>
              <a:rPr lang="ko-KR" sz="2200">
                <a:solidFill>
                  <a:schemeClr val="lt1"/>
                </a:solidFill>
              </a:rPr>
              <a:t>: </a:t>
            </a:r>
            <a:r>
              <a:rPr b="1" lang="ko-KR" sz="2200">
                <a:solidFill>
                  <a:schemeClr val="lt1"/>
                </a:solidFill>
                <a:latin typeface="Roboto Mono"/>
                <a:ea typeface="Roboto Mono"/>
                <a:cs typeface="Roboto Mono"/>
                <a:sym typeface="Roboto Mono"/>
              </a:rPr>
              <a:t>0.99567447</a:t>
            </a:r>
            <a:endParaRPr b="1" sz="2200">
              <a:solidFill>
                <a:schemeClr val="lt1"/>
              </a:solidFill>
              <a:latin typeface="Roboto Mono"/>
              <a:ea typeface="Roboto Mono"/>
              <a:cs typeface="Roboto Mono"/>
              <a:sym typeface="Roboto Mono"/>
            </a:endParaRPr>
          </a:p>
          <a:p>
            <a:pPr indent="-368300" lvl="0" marL="457200" rtl="0" algn="l">
              <a:lnSpc>
                <a:spcPct val="115000"/>
              </a:lnSpc>
              <a:spcBef>
                <a:spcPts val="0"/>
              </a:spcBef>
              <a:spcAft>
                <a:spcPts val="0"/>
              </a:spcAft>
              <a:buClr>
                <a:schemeClr val="lt1"/>
              </a:buClr>
              <a:buSzPts val="2200"/>
              <a:buChar char="●"/>
            </a:pPr>
            <a:r>
              <a:rPr b="1" lang="ko-KR" sz="2200">
                <a:solidFill>
                  <a:schemeClr val="lt1"/>
                </a:solidFill>
                <a:latin typeface="Roboto Mono"/>
                <a:ea typeface="Roboto Mono"/>
                <a:cs typeface="Roboto Mono"/>
                <a:sym typeface="Roboto Mono"/>
              </a:rPr>
              <a:t>Validation loss</a:t>
            </a:r>
            <a:r>
              <a:rPr lang="ko-KR" sz="2200">
                <a:solidFill>
                  <a:schemeClr val="lt1"/>
                </a:solidFill>
              </a:rPr>
              <a:t>: </a:t>
            </a:r>
            <a:r>
              <a:rPr b="1" lang="ko-KR" sz="2200">
                <a:solidFill>
                  <a:schemeClr val="lt1"/>
                </a:solidFill>
                <a:latin typeface="Roboto Mono"/>
                <a:ea typeface="Roboto Mono"/>
                <a:cs typeface="Roboto Mono"/>
                <a:sym typeface="Roboto Mono"/>
              </a:rPr>
              <a:t>1.24688029</a:t>
            </a:r>
            <a:endParaRPr b="1" sz="2200">
              <a:solidFill>
                <a:schemeClr val="lt1"/>
              </a:solidFill>
              <a:latin typeface="Roboto Mono"/>
              <a:ea typeface="Roboto Mono"/>
              <a:cs typeface="Roboto Mono"/>
              <a:sym typeface="Roboto Mono"/>
            </a:endParaRPr>
          </a:p>
          <a:p>
            <a:pPr indent="-368300" lvl="0" marL="457200" rtl="0" algn="l">
              <a:lnSpc>
                <a:spcPct val="115000"/>
              </a:lnSpc>
              <a:spcBef>
                <a:spcPts val="0"/>
              </a:spcBef>
              <a:spcAft>
                <a:spcPts val="0"/>
              </a:spcAft>
              <a:buClr>
                <a:schemeClr val="lt1"/>
              </a:buClr>
              <a:buSzPts val="2200"/>
              <a:buChar char="●"/>
            </a:pPr>
            <a:r>
              <a:rPr b="1" lang="ko-KR" sz="2200">
                <a:solidFill>
                  <a:schemeClr val="lt1"/>
                </a:solidFill>
                <a:latin typeface="Roboto Mono"/>
                <a:ea typeface="Roboto Mono"/>
                <a:cs typeface="Roboto Mono"/>
                <a:sym typeface="Roboto Mono"/>
              </a:rPr>
              <a:t>Test loss</a:t>
            </a:r>
            <a:r>
              <a:rPr lang="ko-KR" sz="2200">
                <a:solidFill>
                  <a:schemeClr val="lt1"/>
                </a:solidFill>
              </a:rPr>
              <a:t>: </a:t>
            </a:r>
            <a:r>
              <a:rPr b="1" lang="ko-KR" sz="2200">
                <a:solidFill>
                  <a:schemeClr val="lt1"/>
                </a:solidFill>
                <a:latin typeface="Roboto Mono"/>
                <a:ea typeface="Roboto Mono"/>
                <a:cs typeface="Roboto Mono"/>
                <a:sym typeface="Roboto Mono"/>
              </a:rPr>
              <a:t>1.30372965</a:t>
            </a:r>
            <a:endParaRPr b="1" sz="2200">
              <a:solidFill>
                <a:schemeClr val="lt1"/>
              </a:solidFill>
              <a:latin typeface="Roboto Mono"/>
              <a:ea typeface="Roboto Mono"/>
              <a:cs typeface="Roboto Mono"/>
              <a:sym typeface="Roboto Mono"/>
            </a:endParaRPr>
          </a:p>
          <a:p>
            <a:pPr indent="0" lvl="0" marL="457200" rtl="0" algn="l">
              <a:lnSpc>
                <a:spcPct val="115000"/>
              </a:lnSpc>
              <a:spcBef>
                <a:spcPts val="2000"/>
              </a:spcBef>
              <a:spcAft>
                <a:spcPts val="2000"/>
              </a:spcAft>
              <a:buNone/>
            </a:pPr>
            <a:r>
              <a:t/>
            </a:r>
            <a:endParaRPr sz="2000">
              <a:solidFill>
                <a:schemeClr val="lt1"/>
              </a:solidFill>
            </a:endParaRPr>
          </a:p>
        </p:txBody>
      </p:sp>
      <p:sp>
        <p:nvSpPr>
          <p:cNvPr id="209" name="Google Shape;209;g272e4ef035d_0_47"/>
          <p:cNvSpPr txBox="1"/>
          <p:nvPr/>
        </p:nvSpPr>
        <p:spPr>
          <a:xfrm>
            <a:off x="227725" y="4386025"/>
            <a:ext cx="4074000" cy="15054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2600"/>
              </a:spcBef>
              <a:spcAft>
                <a:spcPts val="0"/>
              </a:spcAft>
              <a:buClr>
                <a:schemeClr val="lt1"/>
              </a:buClr>
              <a:buSzPts val="2600"/>
              <a:buChar char="●"/>
            </a:pPr>
            <a:r>
              <a:rPr b="1" lang="ko-KR" sz="2600">
                <a:solidFill>
                  <a:schemeClr val="lt1"/>
                </a:solidFill>
              </a:rPr>
              <a:t>Model Performance</a:t>
            </a:r>
            <a:endParaRPr b="1" sz="2600">
              <a:solidFill>
                <a:schemeClr val="lt1"/>
              </a:solidFill>
            </a:endParaRPr>
          </a:p>
          <a:p>
            <a:pPr indent="-393700" lvl="1" marL="914400" rtl="0" algn="l">
              <a:lnSpc>
                <a:spcPct val="115000"/>
              </a:lnSpc>
              <a:spcBef>
                <a:spcPts val="0"/>
              </a:spcBef>
              <a:spcAft>
                <a:spcPts val="0"/>
              </a:spcAft>
              <a:buClr>
                <a:schemeClr val="lt1"/>
              </a:buClr>
              <a:buSzPts val="2600"/>
              <a:buChar char="○"/>
            </a:pPr>
            <a:r>
              <a:rPr b="1" lang="ko-KR" sz="2600">
                <a:solidFill>
                  <a:schemeClr val="lt1"/>
                </a:solidFill>
              </a:rPr>
              <a:t>Accuracy : 82</a:t>
            </a:r>
            <a:endParaRPr b="1" sz="2600">
              <a:solidFill>
                <a:schemeClr val="lt1"/>
              </a:solidFill>
            </a:endParaRPr>
          </a:p>
          <a:p>
            <a:pPr indent="-393700" lvl="1" marL="914400" rtl="0" algn="l">
              <a:lnSpc>
                <a:spcPct val="115000"/>
              </a:lnSpc>
              <a:spcBef>
                <a:spcPts val="0"/>
              </a:spcBef>
              <a:spcAft>
                <a:spcPts val="0"/>
              </a:spcAft>
              <a:buClr>
                <a:schemeClr val="lt1"/>
              </a:buClr>
              <a:buSzPts val="2600"/>
              <a:buChar char="○"/>
            </a:pPr>
            <a:r>
              <a:rPr b="1" lang="ko-KR" sz="2600">
                <a:solidFill>
                  <a:schemeClr val="lt1"/>
                </a:solidFill>
              </a:rPr>
              <a:t>F1 score : 81</a:t>
            </a:r>
            <a:endParaRPr b="1" sz="2600">
              <a:solidFill>
                <a:schemeClr val="lt1"/>
              </a:solidFill>
            </a:endParaRPr>
          </a:p>
        </p:txBody>
      </p:sp>
      <p:sp>
        <p:nvSpPr>
          <p:cNvPr id="210" name="Google Shape;210;g272e4ef035d_0_47"/>
          <p:cNvSpPr txBox="1"/>
          <p:nvPr/>
        </p:nvSpPr>
        <p:spPr>
          <a:xfrm>
            <a:off x="227725" y="1440500"/>
            <a:ext cx="6096000" cy="10452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2600"/>
              </a:spcBef>
              <a:spcAft>
                <a:spcPts val="0"/>
              </a:spcAft>
              <a:buClr>
                <a:schemeClr val="lt1"/>
              </a:buClr>
              <a:buSzPts val="2600"/>
              <a:buChar char="●"/>
            </a:pPr>
            <a:r>
              <a:rPr b="1" lang="ko-KR" sz="2600">
                <a:solidFill>
                  <a:schemeClr val="lt1"/>
                </a:solidFill>
              </a:rPr>
              <a:t>Distilbert + dair-ai/emotion data</a:t>
            </a:r>
            <a:endParaRPr b="1" sz="2600">
              <a:solidFill>
                <a:schemeClr val="lt1"/>
              </a:solidFill>
            </a:endParaRPr>
          </a:p>
          <a:p>
            <a:pPr indent="-393700" lvl="0" marL="457200" rtl="0" algn="l">
              <a:lnSpc>
                <a:spcPct val="115000"/>
              </a:lnSpc>
              <a:spcBef>
                <a:spcPts val="0"/>
              </a:spcBef>
              <a:spcAft>
                <a:spcPts val="0"/>
              </a:spcAft>
              <a:buClr>
                <a:schemeClr val="lt1"/>
              </a:buClr>
              <a:buSzPts val="2600"/>
              <a:buChar char="●"/>
            </a:pPr>
            <a:r>
              <a:rPr b="1" lang="ko-KR" sz="2600">
                <a:solidFill>
                  <a:schemeClr val="lt1"/>
                </a:solidFill>
              </a:rPr>
              <a:t>Oversampling</a:t>
            </a:r>
            <a:endParaRPr b="1" sz="2600">
              <a:solidFill>
                <a:schemeClr val="lt1"/>
              </a:solidFill>
            </a:endParaRPr>
          </a:p>
        </p:txBody>
      </p:sp>
      <p:pic>
        <p:nvPicPr>
          <p:cNvPr id="211" name="Google Shape;211;g272e4ef035d_0_47"/>
          <p:cNvPicPr preferRelativeResize="0"/>
          <p:nvPr/>
        </p:nvPicPr>
        <p:blipFill>
          <a:blip r:embed="rId3">
            <a:alphaModFix/>
          </a:blip>
          <a:stretch>
            <a:fillRect/>
          </a:stretch>
        </p:blipFill>
        <p:spPr>
          <a:xfrm>
            <a:off x="6323725" y="1179642"/>
            <a:ext cx="5563476" cy="449869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72e4ef035d_0_62"/>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Fine-Tuning 1</a:t>
            </a:r>
            <a:endParaRPr/>
          </a:p>
        </p:txBody>
      </p:sp>
      <p:sp>
        <p:nvSpPr>
          <p:cNvPr id="217" name="Google Shape;217;g272e4ef035d_0_62"/>
          <p:cNvSpPr txBox="1"/>
          <p:nvPr/>
        </p:nvSpPr>
        <p:spPr>
          <a:xfrm>
            <a:off x="306000" y="1995100"/>
            <a:ext cx="5890500" cy="4340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I'm at a payphone trying to call home</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All of my change I've spent on you</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Where are the times gone baby</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It's all wrong, where are the plans we made for two</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Yeah, I, I know it's hard to remember</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The people we used to be</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It's even harder to picture</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That you're not here next to me</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You said it's too late to make it</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But is it too late to try?</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And then that time that you wasted</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All of our bridges burned down</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I've wasted my nights</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You turned out the lights</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Now I'm paralyzed…..</a:t>
            </a:r>
            <a:endParaRPr sz="2000">
              <a:solidFill>
                <a:schemeClr val="lt1"/>
              </a:solidFill>
              <a:highlight>
                <a:schemeClr val="dk1"/>
              </a:highlight>
            </a:endParaRPr>
          </a:p>
        </p:txBody>
      </p:sp>
      <p:sp>
        <p:nvSpPr>
          <p:cNvPr id="218" name="Google Shape;218;g272e4ef035d_0_62"/>
          <p:cNvSpPr txBox="1"/>
          <p:nvPr>
            <p:ph type="title"/>
          </p:nvPr>
        </p:nvSpPr>
        <p:spPr>
          <a:xfrm>
            <a:off x="415650" y="1356867"/>
            <a:ext cx="11360700" cy="763500"/>
          </a:xfrm>
          <a:prstGeom prst="rect">
            <a:avLst/>
          </a:prstGeom>
        </p:spPr>
        <p:txBody>
          <a:bodyPr anchorCtr="0" anchor="t" bIns="121900" lIns="121900" spcFirstLastPara="1" rIns="121900" wrap="square" tIns="121900">
            <a:normAutofit/>
          </a:bodyPr>
          <a:lstStyle/>
          <a:p>
            <a:pPr indent="-382905" lvl="0" marL="457200" rtl="0" algn="l">
              <a:spcBef>
                <a:spcPts val="0"/>
              </a:spcBef>
              <a:spcAft>
                <a:spcPts val="0"/>
              </a:spcAft>
              <a:buSzPts val="2430"/>
              <a:buChar char="●"/>
            </a:pPr>
            <a:r>
              <a:rPr lang="ko-KR" sz="2430"/>
              <a:t>payphone 가사 감정 분석</a:t>
            </a:r>
            <a:endParaRPr sz="2130"/>
          </a:p>
        </p:txBody>
      </p:sp>
      <p:graphicFrame>
        <p:nvGraphicFramePr>
          <p:cNvPr id="219" name="Google Shape;219;g272e4ef035d_0_62"/>
          <p:cNvGraphicFramePr/>
          <p:nvPr/>
        </p:nvGraphicFramePr>
        <p:xfrm>
          <a:off x="6667500" y="2802725"/>
          <a:ext cx="3000000" cy="3000000"/>
        </p:xfrm>
        <a:graphic>
          <a:graphicData uri="http://schemas.openxmlformats.org/drawingml/2006/table">
            <a:tbl>
              <a:tblPr>
                <a:noFill/>
                <a:tableStyleId>{A8AB0327-9298-4225-8190-24D3FA13C4EF}</a:tableStyleId>
              </a:tblPr>
              <a:tblGrid>
                <a:gridCol w="2179550"/>
                <a:gridCol w="2179550"/>
              </a:tblGrid>
              <a:tr h="498650">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sadness</a:t>
                      </a:r>
                      <a:endParaRPr sz="1800">
                        <a:solidFill>
                          <a:schemeClr val="lt1"/>
                        </a:solidFill>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0.99797</a:t>
                      </a:r>
                      <a:endParaRPr sz="1800">
                        <a:solidFill>
                          <a:schemeClr val="lt1"/>
                        </a:solidFill>
                        <a:latin typeface="Malgun Gothic"/>
                        <a:ea typeface="Malgun Gothic"/>
                        <a:cs typeface="Malgun Gothic"/>
                        <a:sym typeface="Malgun Gothic"/>
                      </a:endParaRPr>
                    </a:p>
                  </a:txBody>
                  <a:tcPr marT="91425" marB="91425" marR="91425" marL="91425"/>
                </a:tc>
              </a:tr>
              <a:tr h="498650">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joy</a:t>
                      </a:r>
                      <a:endParaRPr sz="1800">
                        <a:solidFill>
                          <a:schemeClr val="lt1"/>
                        </a:solidFill>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0.00041</a:t>
                      </a:r>
                      <a:endParaRPr sz="1800">
                        <a:solidFill>
                          <a:schemeClr val="lt1"/>
                        </a:solidFill>
                        <a:latin typeface="Malgun Gothic"/>
                        <a:ea typeface="Malgun Gothic"/>
                        <a:cs typeface="Malgun Gothic"/>
                        <a:sym typeface="Malgun Gothic"/>
                      </a:endParaRPr>
                    </a:p>
                  </a:txBody>
                  <a:tcPr marT="91425" marB="91425" marR="91425" marL="91425"/>
                </a:tc>
              </a:tr>
              <a:tr h="498650">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love</a:t>
                      </a:r>
                      <a:endParaRPr sz="1800">
                        <a:solidFill>
                          <a:schemeClr val="lt1"/>
                        </a:solidFill>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0.00057</a:t>
                      </a:r>
                      <a:endParaRPr sz="1800">
                        <a:solidFill>
                          <a:schemeClr val="lt1"/>
                        </a:solidFill>
                        <a:latin typeface="Malgun Gothic"/>
                        <a:ea typeface="Malgun Gothic"/>
                        <a:cs typeface="Malgun Gothic"/>
                        <a:sym typeface="Malgun Gothic"/>
                      </a:endParaRPr>
                    </a:p>
                  </a:txBody>
                  <a:tcPr marT="91425" marB="91425" marR="91425" marL="91425"/>
                </a:tc>
              </a:tr>
              <a:tr h="498650">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anger</a:t>
                      </a:r>
                      <a:endParaRPr sz="1800">
                        <a:solidFill>
                          <a:schemeClr val="lt1"/>
                        </a:solidFill>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0.00037</a:t>
                      </a:r>
                      <a:endParaRPr sz="1800">
                        <a:solidFill>
                          <a:schemeClr val="lt1"/>
                        </a:solidFill>
                        <a:latin typeface="Malgun Gothic"/>
                        <a:ea typeface="Malgun Gothic"/>
                        <a:cs typeface="Malgun Gothic"/>
                        <a:sym typeface="Malgun Gothic"/>
                      </a:endParaRPr>
                    </a:p>
                  </a:txBody>
                  <a:tcPr marT="91425" marB="91425" marR="91425" marL="91425"/>
                </a:tc>
              </a:tr>
              <a:tr h="498650">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fear</a:t>
                      </a:r>
                      <a:endParaRPr sz="1800">
                        <a:solidFill>
                          <a:schemeClr val="lt1"/>
                        </a:solidFill>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0.00028</a:t>
                      </a:r>
                      <a:endParaRPr sz="1800">
                        <a:solidFill>
                          <a:schemeClr val="lt1"/>
                        </a:solidFill>
                        <a:latin typeface="Malgun Gothic"/>
                        <a:ea typeface="Malgun Gothic"/>
                        <a:cs typeface="Malgun Gothic"/>
                        <a:sym typeface="Malgun Gothic"/>
                      </a:endParaRPr>
                    </a:p>
                  </a:txBody>
                  <a:tcPr marT="91425" marB="91425" marR="91425" marL="91425"/>
                </a:tc>
              </a:tr>
              <a:tr h="498650">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surprise</a:t>
                      </a:r>
                      <a:endParaRPr sz="1800">
                        <a:solidFill>
                          <a:schemeClr val="lt1"/>
                        </a:solidFill>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0.00040</a:t>
                      </a:r>
                      <a:endParaRPr sz="1800">
                        <a:solidFill>
                          <a:schemeClr val="lt1"/>
                        </a:solidFill>
                        <a:latin typeface="Malgun Gothic"/>
                        <a:ea typeface="Malgun Gothic"/>
                        <a:cs typeface="Malgun Gothic"/>
                        <a:sym typeface="Malgun Gothic"/>
                      </a:endParaRPr>
                    </a:p>
                  </a:txBody>
                  <a:tcPr marT="91425" marB="91425" marR="91425" marL="91425"/>
                </a:tc>
              </a:tr>
            </a:tbl>
          </a:graphicData>
        </a:graphic>
      </p:graphicFrame>
      <p:pic>
        <p:nvPicPr>
          <p:cNvPr id="220" name="Google Shape;220;g272e4ef035d_0_62"/>
          <p:cNvPicPr preferRelativeResize="0"/>
          <p:nvPr/>
        </p:nvPicPr>
        <p:blipFill>
          <a:blip r:embed="rId3">
            <a:alphaModFix/>
          </a:blip>
          <a:stretch>
            <a:fillRect/>
          </a:stretch>
        </p:blipFill>
        <p:spPr>
          <a:xfrm>
            <a:off x="5237112" y="882125"/>
            <a:ext cx="6687524" cy="1238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272ee6c15ea_2_5"/>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목차</a:t>
            </a:r>
            <a:endParaRPr/>
          </a:p>
        </p:txBody>
      </p:sp>
      <p:sp>
        <p:nvSpPr>
          <p:cNvPr id="73" name="Google Shape;73;g272ee6c15ea_2_5"/>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381000" lvl="0" marL="457200" rtl="0" algn="l">
              <a:spcBef>
                <a:spcPts val="0"/>
              </a:spcBef>
              <a:spcAft>
                <a:spcPts val="0"/>
              </a:spcAft>
              <a:buSzPts val="2400"/>
              <a:buAutoNum type="arabicPeriod"/>
            </a:pPr>
            <a:r>
              <a:rPr lang="ko-KR"/>
              <a:t>Task 소</a:t>
            </a:r>
            <a:r>
              <a:rPr lang="ko-KR"/>
              <a:t>개 및 필요성</a:t>
            </a:r>
            <a:endParaRPr/>
          </a:p>
          <a:p>
            <a:pPr indent="-381000" lvl="0" marL="457200" rtl="0" algn="l">
              <a:spcBef>
                <a:spcPts val="0"/>
              </a:spcBef>
              <a:spcAft>
                <a:spcPts val="0"/>
              </a:spcAft>
              <a:buSzPts val="2400"/>
              <a:buAutoNum type="arabicPeriod"/>
            </a:pPr>
            <a:r>
              <a:rPr lang="ko-KR"/>
              <a:t>Model with dataset 1. dair-ai/emotions</a:t>
            </a:r>
            <a:endParaRPr/>
          </a:p>
          <a:p>
            <a:pPr indent="-381000" lvl="0" marL="457200" rtl="0" algn="l">
              <a:spcBef>
                <a:spcPts val="0"/>
              </a:spcBef>
              <a:spcAft>
                <a:spcPts val="0"/>
              </a:spcAft>
              <a:buSzPts val="2400"/>
              <a:buAutoNum type="arabicPeriod"/>
            </a:pPr>
            <a:r>
              <a:rPr lang="ko-KR"/>
              <a:t>Model with dataset 2. go_emotions</a:t>
            </a:r>
            <a:endParaRPr/>
          </a:p>
          <a:p>
            <a:pPr indent="-381000" lvl="0" marL="457200" rtl="0" algn="l">
              <a:spcBef>
                <a:spcPts val="0"/>
              </a:spcBef>
              <a:spcAft>
                <a:spcPts val="0"/>
              </a:spcAft>
              <a:buSzPts val="2400"/>
              <a:buAutoNum type="arabicPeriod"/>
            </a:pPr>
            <a:r>
              <a:rPr lang="ko-KR"/>
              <a:t>Model with dataset 3. 감성 대화 말뭉치</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72e4ef035d_0_78"/>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Fine-Tuning 2</a:t>
            </a:r>
            <a:endParaRPr/>
          </a:p>
        </p:txBody>
      </p:sp>
      <p:sp>
        <p:nvSpPr>
          <p:cNvPr id="226" name="Google Shape;226;g272e4ef035d_0_78"/>
          <p:cNvSpPr txBox="1"/>
          <p:nvPr/>
        </p:nvSpPr>
        <p:spPr>
          <a:xfrm>
            <a:off x="306000" y="2339575"/>
            <a:ext cx="5890500" cy="3461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lang="ko-KR" sz="1800">
                <a:solidFill>
                  <a:schemeClr val="lt1"/>
                </a:solidFill>
                <a:highlight>
                  <a:schemeClr val="dk1"/>
                </a:highlight>
                <a:latin typeface="Malgun Gothic"/>
                <a:ea typeface="Malgun Gothic"/>
                <a:cs typeface="Malgun Gothic"/>
                <a:sym typeface="Malgun Gothic"/>
              </a:rPr>
              <a:t>- </a:t>
            </a:r>
            <a:r>
              <a:rPr b="1" lang="ko-KR" sz="1800">
                <a:solidFill>
                  <a:schemeClr val="lt1"/>
                </a:solidFill>
                <a:highlight>
                  <a:schemeClr val="dk1"/>
                </a:highlight>
                <a:latin typeface="Malgun Gothic"/>
                <a:ea typeface="Malgun Gothic"/>
                <a:cs typeface="Malgun Gothic"/>
                <a:sym typeface="Malgun Gothic"/>
              </a:rPr>
              <a:t>Bert</a:t>
            </a:r>
            <a:endParaRPr b="1" sz="1800">
              <a:solidFill>
                <a:schemeClr val="lt1"/>
              </a:solidFill>
              <a:highlight>
                <a:schemeClr val="dk1"/>
              </a:highlight>
              <a:latin typeface="Malgun Gothic"/>
              <a:ea typeface="Malgun Gothic"/>
              <a:cs typeface="Malgun Gothic"/>
              <a:sym typeface="Malgun Gothic"/>
            </a:endParaRPr>
          </a:p>
          <a:p>
            <a:pPr indent="0" lvl="0" marL="914400" rtl="0" algn="l">
              <a:lnSpc>
                <a:spcPct val="115000"/>
              </a:lnSpc>
              <a:spcBef>
                <a:spcPts val="1200"/>
              </a:spcBef>
              <a:spcAft>
                <a:spcPts val="0"/>
              </a:spcAft>
              <a:buNone/>
            </a:pPr>
            <a:r>
              <a:rPr lang="ko-KR" sz="1800">
                <a:solidFill>
                  <a:schemeClr val="lt1"/>
                </a:solidFill>
                <a:highlight>
                  <a:schemeClr val="dk1"/>
                </a:highlight>
                <a:latin typeface="Malgun Gothic"/>
                <a:ea typeface="Malgun Gothic"/>
                <a:cs typeface="Malgun Gothic"/>
                <a:sym typeface="Malgun Gothic"/>
              </a:rPr>
              <a:t>:Transformer Bidirectional Encoder based Architecture trained on MLM(Mask Language Modeling) objective</a:t>
            </a:r>
            <a:endParaRPr sz="1800">
              <a:solidFill>
                <a:schemeClr val="lt1"/>
              </a:solidFill>
              <a:highlight>
                <a:schemeClr val="dk1"/>
              </a:highlight>
              <a:latin typeface="Malgun Gothic"/>
              <a:ea typeface="Malgun Gothic"/>
              <a:cs typeface="Malgun Gothic"/>
              <a:sym typeface="Malgun Gothic"/>
            </a:endParaRPr>
          </a:p>
          <a:p>
            <a:pPr indent="0" lvl="0" marL="457200" rtl="0" algn="l">
              <a:lnSpc>
                <a:spcPct val="115000"/>
              </a:lnSpc>
              <a:spcBef>
                <a:spcPts val="1200"/>
              </a:spcBef>
              <a:spcAft>
                <a:spcPts val="0"/>
              </a:spcAft>
              <a:buNone/>
            </a:pPr>
            <a:r>
              <a:rPr lang="ko-KR" sz="1800">
                <a:solidFill>
                  <a:schemeClr val="lt1"/>
                </a:solidFill>
                <a:highlight>
                  <a:schemeClr val="dk1"/>
                </a:highlight>
                <a:latin typeface="Malgun Gothic"/>
                <a:ea typeface="Malgun Gothic"/>
                <a:cs typeface="Malgun Gothic"/>
                <a:sym typeface="Malgun Gothic"/>
              </a:rPr>
              <a:t>- </a:t>
            </a:r>
            <a:r>
              <a:rPr b="1" lang="ko-KR" sz="1800">
                <a:solidFill>
                  <a:schemeClr val="lt1"/>
                </a:solidFill>
                <a:highlight>
                  <a:schemeClr val="dk1"/>
                </a:highlight>
                <a:latin typeface="Malgun Gothic"/>
                <a:ea typeface="Malgun Gothic"/>
                <a:cs typeface="Malgun Gothic"/>
                <a:sym typeface="Malgun Gothic"/>
              </a:rPr>
              <a:t>Training Parameter</a:t>
            </a:r>
            <a:endParaRPr b="1" sz="1800">
              <a:solidFill>
                <a:schemeClr val="lt1"/>
              </a:solidFill>
              <a:highlight>
                <a:schemeClr val="dk1"/>
              </a:highlight>
              <a:latin typeface="Malgun Gothic"/>
              <a:ea typeface="Malgun Gothic"/>
              <a:cs typeface="Malgun Gothic"/>
              <a:sym typeface="Malgun Gothic"/>
            </a:endParaRPr>
          </a:p>
          <a:p>
            <a:pPr indent="0" lvl="0" marL="914400" rtl="0" algn="l">
              <a:lnSpc>
                <a:spcPct val="115000"/>
              </a:lnSpc>
              <a:spcBef>
                <a:spcPts val="1200"/>
              </a:spcBef>
              <a:spcAft>
                <a:spcPts val="0"/>
              </a:spcAft>
              <a:buNone/>
            </a:pPr>
            <a:r>
              <a:rPr lang="ko-KR" sz="1800">
                <a:solidFill>
                  <a:schemeClr val="lt1"/>
                </a:solidFill>
                <a:highlight>
                  <a:schemeClr val="dk1"/>
                </a:highlight>
                <a:latin typeface="Malgun Gothic"/>
                <a:ea typeface="Malgun Gothic"/>
                <a:cs typeface="Malgun Gothic"/>
                <a:sym typeface="Malgun Gothic"/>
              </a:rPr>
              <a:t>learning rate 2e-5 </a:t>
            </a:r>
            <a:endParaRPr sz="1800">
              <a:solidFill>
                <a:schemeClr val="lt1"/>
              </a:solidFill>
              <a:highlight>
                <a:schemeClr val="dk1"/>
              </a:highlight>
              <a:latin typeface="Malgun Gothic"/>
              <a:ea typeface="Malgun Gothic"/>
              <a:cs typeface="Malgun Gothic"/>
              <a:sym typeface="Malgun Gothic"/>
            </a:endParaRPr>
          </a:p>
          <a:p>
            <a:pPr indent="0" lvl="0" marL="914400" rtl="0" algn="l">
              <a:lnSpc>
                <a:spcPct val="115000"/>
              </a:lnSpc>
              <a:spcBef>
                <a:spcPts val="1200"/>
              </a:spcBef>
              <a:spcAft>
                <a:spcPts val="0"/>
              </a:spcAft>
              <a:buNone/>
            </a:pPr>
            <a:r>
              <a:rPr lang="ko-KR" sz="1800">
                <a:solidFill>
                  <a:schemeClr val="lt1"/>
                </a:solidFill>
                <a:highlight>
                  <a:schemeClr val="dk1"/>
                </a:highlight>
                <a:latin typeface="Malgun Gothic"/>
                <a:ea typeface="Malgun Gothic"/>
                <a:cs typeface="Malgun Gothic"/>
                <a:sym typeface="Malgun Gothic"/>
              </a:rPr>
              <a:t>batch size 64</a:t>
            </a:r>
            <a:endParaRPr sz="1800">
              <a:solidFill>
                <a:schemeClr val="lt1"/>
              </a:solidFill>
              <a:highlight>
                <a:schemeClr val="dk1"/>
              </a:highlight>
              <a:latin typeface="Malgun Gothic"/>
              <a:ea typeface="Malgun Gothic"/>
              <a:cs typeface="Malgun Gothic"/>
              <a:sym typeface="Malgun Gothic"/>
            </a:endParaRPr>
          </a:p>
          <a:p>
            <a:pPr indent="0" lvl="0" marL="914400" rtl="0" algn="l">
              <a:lnSpc>
                <a:spcPct val="115000"/>
              </a:lnSpc>
              <a:spcBef>
                <a:spcPts val="1200"/>
              </a:spcBef>
              <a:spcAft>
                <a:spcPts val="1200"/>
              </a:spcAft>
              <a:buNone/>
            </a:pPr>
            <a:r>
              <a:rPr lang="ko-KR" sz="1800">
                <a:solidFill>
                  <a:schemeClr val="lt1"/>
                </a:solidFill>
                <a:highlight>
                  <a:schemeClr val="dk1"/>
                </a:highlight>
                <a:latin typeface="Malgun Gothic"/>
                <a:ea typeface="Malgun Gothic"/>
                <a:cs typeface="Malgun Gothic"/>
                <a:sym typeface="Malgun Gothic"/>
              </a:rPr>
              <a:t>num_train_epochs=8</a:t>
            </a:r>
            <a:endParaRPr sz="1800">
              <a:solidFill>
                <a:schemeClr val="lt1"/>
              </a:solidFill>
              <a:highlight>
                <a:schemeClr val="dk1"/>
              </a:highlight>
              <a:latin typeface="Malgun Gothic"/>
              <a:ea typeface="Malgun Gothic"/>
              <a:cs typeface="Malgun Gothic"/>
              <a:sym typeface="Malgun Gothic"/>
            </a:endParaRPr>
          </a:p>
        </p:txBody>
      </p:sp>
      <p:sp>
        <p:nvSpPr>
          <p:cNvPr id="227" name="Google Shape;227;g272e4ef035d_0_78"/>
          <p:cNvSpPr txBox="1"/>
          <p:nvPr>
            <p:ph type="title"/>
          </p:nvPr>
        </p:nvSpPr>
        <p:spPr>
          <a:xfrm>
            <a:off x="415650" y="1356867"/>
            <a:ext cx="11360700" cy="763500"/>
          </a:xfrm>
          <a:prstGeom prst="rect">
            <a:avLst/>
          </a:prstGeom>
        </p:spPr>
        <p:txBody>
          <a:bodyPr anchorCtr="0" anchor="t" bIns="121900" lIns="121900" spcFirstLastPara="1" rIns="121900" wrap="square" tIns="121900">
            <a:normAutofit/>
          </a:bodyPr>
          <a:lstStyle/>
          <a:p>
            <a:pPr indent="-433705" lvl="0" marL="457200" rtl="0" algn="l">
              <a:lnSpc>
                <a:spcPct val="115000"/>
              </a:lnSpc>
              <a:spcBef>
                <a:spcPts val="1200"/>
              </a:spcBef>
              <a:spcAft>
                <a:spcPts val="0"/>
              </a:spcAft>
              <a:buSzPts val="3230"/>
              <a:buChar char="●"/>
            </a:pPr>
            <a:r>
              <a:rPr b="1" lang="ko-KR" sz="2600">
                <a:highlight>
                  <a:schemeClr val="dk1"/>
                </a:highlight>
                <a:latin typeface="Malgun Gothic"/>
                <a:ea typeface="Malgun Gothic"/>
                <a:cs typeface="Malgun Gothic"/>
                <a:sym typeface="Malgun Gothic"/>
              </a:rPr>
              <a:t>bhadresh-savani/bert-base-uncased-emotion</a:t>
            </a:r>
            <a:endParaRPr b="1" sz="2930"/>
          </a:p>
        </p:txBody>
      </p:sp>
      <p:sp>
        <p:nvSpPr>
          <p:cNvPr id="228" name="Google Shape;228;g272e4ef035d_0_78"/>
          <p:cNvSpPr txBox="1"/>
          <p:nvPr/>
        </p:nvSpPr>
        <p:spPr>
          <a:xfrm>
            <a:off x="6449650" y="2339575"/>
            <a:ext cx="5218500" cy="3329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chemeClr val="lt1"/>
              </a:buClr>
              <a:buSzPts val="1800"/>
              <a:buFont typeface="Malgun Gothic"/>
              <a:buChar char="-"/>
            </a:pPr>
            <a:r>
              <a:rPr b="1" lang="ko-KR" sz="1800">
                <a:solidFill>
                  <a:schemeClr val="lt1"/>
                </a:solidFill>
                <a:highlight>
                  <a:schemeClr val="dk1"/>
                </a:highlight>
                <a:latin typeface="Malgun Gothic"/>
                <a:ea typeface="Malgun Gothic"/>
                <a:cs typeface="Malgun Gothic"/>
                <a:sym typeface="Malgun Gothic"/>
              </a:rPr>
              <a:t>Eval results</a:t>
            </a:r>
            <a:endParaRPr b="1" sz="1800">
              <a:solidFill>
                <a:schemeClr val="lt1"/>
              </a:solidFill>
              <a:highlight>
                <a:schemeClr val="dk1"/>
              </a:highlight>
              <a:latin typeface="Malgun Gothic"/>
              <a:ea typeface="Malgun Gothic"/>
              <a:cs typeface="Malgun Gothic"/>
              <a:sym typeface="Malgun Gothic"/>
            </a:endParaRPr>
          </a:p>
          <a:p>
            <a:pPr indent="-298450" lvl="1" marL="914400" rtl="0" algn="l">
              <a:lnSpc>
                <a:spcPct val="115000"/>
              </a:lnSpc>
              <a:spcBef>
                <a:spcPts val="0"/>
              </a:spcBef>
              <a:spcAft>
                <a:spcPts val="0"/>
              </a:spcAft>
              <a:buSzPts val="1100"/>
              <a:buChar char="○"/>
            </a:pPr>
            <a:r>
              <a:rPr lang="ko-KR" sz="1800">
                <a:solidFill>
                  <a:schemeClr val="lt1"/>
                </a:solidFill>
                <a:highlight>
                  <a:schemeClr val="dk1"/>
                </a:highlight>
                <a:latin typeface="Malgun Gothic"/>
                <a:ea typeface="Malgun Gothic"/>
                <a:cs typeface="Malgun Gothic"/>
                <a:sym typeface="Malgun Gothic"/>
              </a:rPr>
              <a:t>test_accuracy : 0.9405 </a:t>
            </a:r>
            <a:endParaRPr sz="1800">
              <a:solidFill>
                <a:schemeClr val="lt1"/>
              </a:solidFill>
              <a:highlight>
                <a:schemeClr val="dk1"/>
              </a:highlight>
              <a:latin typeface="Malgun Gothic"/>
              <a:ea typeface="Malgun Gothic"/>
              <a:cs typeface="Malgun Gothic"/>
              <a:sym typeface="Malgun Gothic"/>
            </a:endParaRPr>
          </a:p>
          <a:p>
            <a:pPr indent="-298450" lvl="1" marL="914400" rtl="0" algn="l">
              <a:lnSpc>
                <a:spcPct val="115000"/>
              </a:lnSpc>
              <a:spcBef>
                <a:spcPts val="0"/>
              </a:spcBef>
              <a:spcAft>
                <a:spcPts val="0"/>
              </a:spcAft>
              <a:buSzPts val="1100"/>
              <a:buChar char="○"/>
            </a:pPr>
            <a:r>
              <a:rPr lang="ko-KR" sz="1800">
                <a:solidFill>
                  <a:schemeClr val="lt1"/>
                </a:solidFill>
                <a:highlight>
                  <a:schemeClr val="dk1"/>
                </a:highlight>
                <a:latin typeface="Malgun Gothic"/>
                <a:ea typeface="Malgun Gothic"/>
                <a:cs typeface="Malgun Gothic"/>
                <a:sym typeface="Malgun Gothic"/>
              </a:rPr>
              <a:t>test_f1 : 0.9405920712282673</a:t>
            </a:r>
            <a:r>
              <a:rPr lang="ko-KR" sz="1800">
                <a:solidFill>
                  <a:schemeClr val="lt1"/>
                </a:solidFill>
                <a:highlight>
                  <a:schemeClr val="dk1"/>
                </a:highlight>
                <a:latin typeface="Malgun Gothic"/>
                <a:ea typeface="Malgun Gothic"/>
                <a:cs typeface="Malgun Gothic"/>
                <a:sym typeface="Malgun Gothic"/>
              </a:rPr>
              <a:t> </a:t>
            </a:r>
            <a:endParaRPr sz="1800">
              <a:solidFill>
                <a:schemeClr val="lt1"/>
              </a:solidFill>
              <a:highlight>
                <a:schemeClr val="dk1"/>
              </a:highlight>
              <a:latin typeface="Malgun Gothic"/>
              <a:ea typeface="Malgun Gothic"/>
              <a:cs typeface="Malgun Gothic"/>
              <a:sym typeface="Malgun Gothic"/>
            </a:endParaRPr>
          </a:p>
          <a:p>
            <a:pPr indent="-298450" lvl="1" marL="914400" rtl="0" algn="l">
              <a:lnSpc>
                <a:spcPct val="115000"/>
              </a:lnSpc>
              <a:spcBef>
                <a:spcPts val="0"/>
              </a:spcBef>
              <a:spcAft>
                <a:spcPts val="0"/>
              </a:spcAft>
              <a:buSzPts val="1100"/>
              <a:buChar char="○"/>
            </a:pPr>
            <a:r>
              <a:rPr lang="ko-KR" sz="1800" u="sng">
                <a:solidFill>
                  <a:schemeClr val="lt1"/>
                </a:solidFill>
                <a:highlight>
                  <a:schemeClr val="dk1"/>
                </a:highlight>
                <a:latin typeface="Malgun Gothic"/>
                <a:ea typeface="Malgun Gothic"/>
                <a:cs typeface="Malgun Gothic"/>
                <a:sym typeface="Malgun Gothic"/>
              </a:rPr>
              <a:t>test_loss : 0.15769127011299133</a:t>
            </a:r>
            <a:r>
              <a:rPr lang="ko-KR" sz="1800">
                <a:solidFill>
                  <a:schemeClr val="lt1"/>
                </a:solidFill>
                <a:highlight>
                  <a:schemeClr val="dk1"/>
                </a:highlight>
                <a:latin typeface="Malgun Gothic"/>
                <a:ea typeface="Malgun Gothic"/>
                <a:cs typeface="Malgun Gothic"/>
                <a:sym typeface="Malgun Gothic"/>
              </a:rPr>
              <a:t> </a:t>
            </a:r>
            <a:r>
              <a:rPr lang="ko-KR" sz="1800">
                <a:solidFill>
                  <a:schemeClr val="lt1"/>
                </a:solidFill>
                <a:highlight>
                  <a:schemeClr val="dk1"/>
                </a:highlight>
                <a:latin typeface="Malgun Gothic"/>
                <a:ea typeface="Malgun Gothic"/>
                <a:cs typeface="Malgun Gothic"/>
                <a:sym typeface="Malgun Gothic"/>
              </a:rPr>
              <a:t>test_runtime : 10.5179 test_samples_per_second : 190.152 test_steps_per_second : 3.042</a:t>
            </a:r>
            <a:endParaRPr sz="1800">
              <a:solidFill>
                <a:schemeClr val="lt1"/>
              </a:solidFill>
              <a:highlight>
                <a:schemeClr val="dk1"/>
              </a:highlight>
              <a:latin typeface="Malgun Gothic"/>
              <a:ea typeface="Malgun Gothic"/>
              <a:cs typeface="Malgun Gothic"/>
              <a:sym typeface="Malgun Gothic"/>
            </a:endParaRPr>
          </a:p>
          <a:p>
            <a:pPr indent="-342900" lvl="0" marL="457200" rtl="0" algn="l">
              <a:lnSpc>
                <a:spcPct val="115000"/>
              </a:lnSpc>
              <a:spcBef>
                <a:spcPts val="0"/>
              </a:spcBef>
              <a:spcAft>
                <a:spcPts val="0"/>
              </a:spcAft>
              <a:buClr>
                <a:schemeClr val="lt1"/>
              </a:buClr>
              <a:buSzPts val="1800"/>
              <a:buFont typeface="Malgun Gothic"/>
              <a:buChar char="-"/>
            </a:pPr>
            <a:r>
              <a:rPr b="1" lang="ko-KR" sz="1800">
                <a:solidFill>
                  <a:schemeClr val="lt1"/>
                </a:solidFill>
                <a:highlight>
                  <a:schemeClr val="dk1"/>
                </a:highlight>
                <a:latin typeface="Malgun Gothic"/>
                <a:ea typeface="Malgun Gothic"/>
                <a:cs typeface="Malgun Gothic"/>
                <a:sym typeface="Malgun Gothic"/>
              </a:rPr>
              <a:t>Model Performance</a:t>
            </a:r>
            <a:endParaRPr b="1" sz="1800">
              <a:solidFill>
                <a:schemeClr val="lt1"/>
              </a:solidFill>
              <a:highlight>
                <a:schemeClr val="dk1"/>
              </a:highlight>
              <a:latin typeface="Malgun Gothic"/>
              <a:ea typeface="Malgun Gothic"/>
              <a:cs typeface="Malgun Gothic"/>
              <a:sym typeface="Malgun Gothic"/>
            </a:endParaRPr>
          </a:p>
          <a:p>
            <a:pPr indent="-298450" lvl="1" marL="914400" rtl="0" algn="l">
              <a:lnSpc>
                <a:spcPct val="115000"/>
              </a:lnSpc>
              <a:spcBef>
                <a:spcPts val="0"/>
              </a:spcBef>
              <a:spcAft>
                <a:spcPts val="0"/>
              </a:spcAft>
              <a:buSzPts val="1100"/>
              <a:buChar char="○"/>
            </a:pPr>
            <a:r>
              <a:rPr lang="ko-KR" sz="1800">
                <a:solidFill>
                  <a:schemeClr val="lt1"/>
                </a:solidFill>
                <a:highlight>
                  <a:schemeClr val="dk1"/>
                </a:highlight>
                <a:latin typeface="Malgun Gothic"/>
                <a:ea typeface="Malgun Gothic"/>
                <a:cs typeface="Malgun Gothic"/>
                <a:sym typeface="Malgun Gothic"/>
              </a:rPr>
              <a:t>Accuracy : 94.05</a:t>
            </a:r>
            <a:endParaRPr sz="1800">
              <a:solidFill>
                <a:schemeClr val="lt1"/>
              </a:solidFill>
              <a:highlight>
                <a:schemeClr val="dk1"/>
              </a:highlight>
              <a:latin typeface="Malgun Gothic"/>
              <a:ea typeface="Malgun Gothic"/>
              <a:cs typeface="Malgun Gothic"/>
              <a:sym typeface="Malgun Gothic"/>
            </a:endParaRPr>
          </a:p>
          <a:p>
            <a:pPr indent="-298450" lvl="1" marL="914400" rtl="0" algn="l">
              <a:lnSpc>
                <a:spcPct val="115000"/>
              </a:lnSpc>
              <a:spcBef>
                <a:spcPts val="0"/>
              </a:spcBef>
              <a:spcAft>
                <a:spcPts val="0"/>
              </a:spcAft>
              <a:buSzPts val="1100"/>
              <a:buChar char="○"/>
            </a:pPr>
            <a:r>
              <a:rPr lang="ko-KR" sz="1800">
                <a:solidFill>
                  <a:schemeClr val="lt1"/>
                </a:solidFill>
                <a:highlight>
                  <a:schemeClr val="dk1"/>
                </a:highlight>
                <a:latin typeface="Malgun Gothic"/>
                <a:ea typeface="Malgun Gothic"/>
                <a:cs typeface="Malgun Gothic"/>
                <a:sym typeface="Malgun Gothic"/>
              </a:rPr>
              <a:t>F1 score : 94.06</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72e4ef035d_0_92"/>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Fine-Tuning 2</a:t>
            </a:r>
            <a:endParaRPr/>
          </a:p>
        </p:txBody>
      </p:sp>
      <p:sp>
        <p:nvSpPr>
          <p:cNvPr id="234" name="Google Shape;234;g272e4ef035d_0_92"/>
          <p:cNvSpPr txBox="1"/>
          <p:nvPr/>
        </p:nvSpPr>
        <p:spPr>
          <a:xfrm>
            <a:off x="306000" y="1995100"/>
            <a:ext cx="5890500" cy="4340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I'm at a payphone trying to call home</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All of my change I've spent on you</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Where are the times gone baby</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It's all wrong, where are the plans we made for two</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Yeah, I, I know it's hard to remember</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The people we used to be</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It's even harder to picture</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That you're not here next to me</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You said it's too late to make it</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But is it too late to try?</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And then that time that you wasted</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All of our bridges burned down</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I've wasted my nights</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You turned out the lights</a:t>
            </a:r>
            <a:endParaRPr sz="1800">
              <a:solidFill>
                <a:schemeClr val="lt1"/>
              </a:solidFill>
              <a:highlight>
                <a:schemeClr val="dk1"/>
              </a:highlight>
              <a:latin typeface="Malgun Gothic"/>
              <a:ea typeface="Malgun Gothic"/>
              <a:cs typeface="Malgun Gothic"/>
              <a:sym typeface="Malgun Gothic"/>
            </a:endParaRPr>
          </a:p>
          <a:p>
            <a:pPr indent="0" lvl="0" marL="0" rtl="0" algn="ctr">
              <a:spcBef>
                <a:spcPts val="0"/>
              </a:spcBef>
              <a:spcAft>
                <a:spcPts val="0"/>
              </a:spcAft>
              <a:buNone/>
            </a:pPr>
            <a:r>
              <a:rPr lang="ko-KR" sz="1800">
                <a:solidFill>
                  <a:schemeClr val="lt1"/>
                </a:solidFill>
                <a:highlight>
                  <a:schemeClr val="dk1"/>
                </a:highlight>
                <a:latin typeface="Malgun Gothic"/>
                <a:ea typeface="Malgun Gothic"/>
                <a:cs typeface="Malgun Gothic"/>
                <a:sym typeface="Malgun Gothic"/>
              </a:rPr>
              <a:t>Now I'm paralyzed…..</a:t>
            </a:r>
            <a:endParaRPr sz="2000">
              <a:solidFill>
                <a:schemeClr val="lt1"/>
              </a:solidFill>
              <a:highlight>
                <a:schemeClr val="dk1"/>
              </a:highlight>
            </a:endParaRPr>
          </a:p>
        </p:txBody>
      </p:sp>
      <p:sp>
        <p:nvSpPr>
          <p:cNvPr id="235" name="Google Shape;235;g272e4ef035d_0_92"/>
          <p:cNvSpPr txBox="1"/>
          <p:nvPr>
            <p:ph type="title"/>
          </p:nvPr>
        </p:nvSpPr>
        <p:spPr>
          <a:xfrm>
            <a:off x="415650" y="1356867"/>
            <a:ext cx="11360700" cy="763500"/>
          </a:xfrm>
          <a:prstGeom prst="rect">
            <a:avLst/>
          </a:prstGeom>
        </p:spPr>
        <p:txBody>
          <a:bodyPr anchorCtr="0" anchor="t" bIns="121900" lIns="121900" spcFirstLastPara="1" rIns="121900" wrap="square" tIns="121900">
            <a:normAutofit/>
          </a:bodyPr>
          <a:lstStyle/>
          <a:p>
            <a:pPr indent="-382905" lvl="0" marL="457200" rtl="0" algn="l">
              <a:spcBef>
                <a:spcPts val="0"/>
              </a:spcBef>
              <a:spcAft>
                <a:spcPts val="0"/>
              </a:spcAft>
              <a:buSzPts val="2430"/>
              <a:buChar char="●"/>
            </a:pPr>
            <a:r>
              <a:rPr lang="ko-KR" sz="2430"/>
              <a:t>payphone 가사 감정 분석</a:t>
            </a:r>
            <a:endParaRPr sz="2130"/>
          </a:p>
        </p:txBody>
      </p:sp>
      <p:graphicFrame>
        <p:nvGraphicFramePr>
          <p:cNvPr id="236" name="Google Shape;236;g272e4ef035d_0_92"/>
          <p:cNvGraphicFramePr/>
          <p:nvPr/>
        </p:nvGraphicFramePr>
        <p:xfrm>
          <a:off x="6667500" y="2802725"/>
          <a:ext cx="3000000" cy="3000000"/>
        </p:xfrm>
        <a:graphic>
          <a:graphicData uri="http://schemas.openxmlformats.org/drawingml/2006/table">
            <a:tbl>
              <a:tblPr>
                <a:noFill/>
                <a:tableStyleId>{A8AB0327-9298-4225-8190-24D3FA13C4EF}</a:tableStyleId>
              </a:tblPr>
              <a:tblGrid>
                <a:gridCol w="2179550"/>
                <a:gridCol w="2179550"/>
              </a:tblGrid>
              <a:tr h="498650">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sadness</a:t>
                      </a:r>
                      <a:endParaRPr sz="1800">
                        <a:solidFill>
                          <a:schemeClr val="lt1"/>
                        </a:solidFill>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0.62371</a:t>
                      </a:r>
                      <a:endParaRPr sz="1800">
                        <a:solidFill>
                          <a:schemeClr val="lt1"/>
                        </a:solidFill>
                        <a:latin typeface="Malgun Gothic"/>
                        <a:ea typeface="Malgun Gothic"/>
                        <a:cs typeface="Malgun Gothic"/>
                        <a:sym typeface="Malgun Gothic"/>
                      </a:endParaRPr>
                    </a:p>
                  </a:txBody>
                  <a:tcPr marT="91425" marB="91425" marR="91425" marL="91425"/>
                </a:tc>
              </a:tr>
              <a:tr h="498650">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joy</a:t>
                      </a:r>
                      <a:endParaRPr sz="1800">
                        <a:solidFill>
                          <a:schemeClr val="lt1"/>
                        </a:solidFill>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0.32514</a:t>
                      </a:r>
                      <a:endParaRPr sz="1800">
                        <a:solidFill>
                          <a:schemeClr val="lt1"/>
                        </a:solidFill>
                        <a:latin typeface="Malgun Gothic"/>
                        <a:ea typeface="Malgun Gothic"/>
                        <a:cs typeface="Malgun Gothic"/>
                        <a:sym typeface="Malgun Gothic"/>
                      </a:endParaRPr>
                    </a:p>
                  </a:txBody>
                  <a:tcPr marT="91425" marB="91425" marR="91425" marL="91425"/>
                </a:tc>
              </a:tr>
              <a:tr h="498650">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love</a:t>
                      </a:r>
                      <a:endParaRPr sz="1800">
                        <a:solidFill>
                          <a:schemeClr val="lt1"/>
                        </a:solidFill>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0.01957</a:t>
                      </a:r>
                      <a:endParaRPr sz="1800">
                        <a:solidFill>
                          <a:schemeClr val="lt1"/>
                        </a:solidFill>
                        <a:latin typeface="Malgun Gothic"/>
                        <a:ea typeface="Malgun Gothic"/>
                        <a:cs typeface="Malgun Gothic"/>
                        <a:sym typeface="Malgun Gothic"/>
                      </a:endParaRPr>
                    </a:p>
                  </a:txBody>
                  <a:tcPr marT="91425" marB="91425" marR="91425" marL="91425"/>
                </a:tc>
              </a:tr>
              <a:tr h="498650">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anger</a:t>
                      </a:r>
                      <a:endParaRPr sz="1800">
                        <a:solidFill>
                          <a:schemeClr val="lt1"/>
                        </a:solidFill>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0.01792</a:t>
                      </a:r>
                      <a:endParaRPr sz="1800">
                        <a:solidFill>
                          <a:schemeClr val="lt1"/>
                        </a:solidFill>
                        <a:latin typeface="Malgun Gothic"/>
                        <a:ea typeface="Malgun Gothic"/>
                        <a:cs typeface="Malgun Gothic"/>
                        <a:sym typeface="Malgun Gothic"/>
                      </a:endParaRPr>
                    </a:p>
                  </a:txBody>
                  <a:tcPr marT="91425" marB="91425" marR="91425" marL="91425"/>
                </a:tc>
              </a:tr>
              <a:tr h="498650">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fear</a:t>
                      </a:r>
                      <a:endParaRPr sz="1800">
                        <a:solidFill>
                          <a:schemeClr val="lt1"/>
                        </a:solidFill>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0.01212</a:t>
                      </a:r>
                      <a:endParaRPr sz="1800">
                        <a:solidFill>
                          <a:schemeClr val="lt1"/>
                        </a:solidFill>
                        <a:latin typeface="Malgun Gothic"/>
                        <a:ea typeface="Malgun Gothic"/>
                        <a:cs typeface="Malgun Gothic"/>
                        <a:sym typeface="Malgun Gothic"/>
                      </a:endParaRPr>
                    </a:p>
                  </a:txBody>
                  <a:tcPr marT="91425" marB="91425" marR="91425" marL="91425"/>
                </a:tc>
              </a:tr>
              <a:tr h="498650">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surprise</a:t>
                      </a:r>
                      <a:endParaRPr sz="1800">
                        <a:solidFill>
                          <a:schemeClr val="lt1"/>
                        </a:solidFill>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KR" sz="1800">
                          <a:solidFill>
                            <a:schemeClr val="lt1"/>
                          </a:solidFill>
                          <a:latin typeface="Malgun Gothic"/>
                          <a:ea typeface="Malgun Gothic"/>
                          <a:cs typeface="Malgun Gothic"/>
                          <a:sym typeface="Malgun Gothic"/>
                        </a:rPr>
                        <a:t>0.00154</a:t>
                      </a:r>
                      <a:endParaRPr sz="1800">
                        <a:solidFill>
                          <a:schemeClr val="lt1"/>
                        </a:solidFill>
                        <a:latin typeface="Malgun Gothic"/>
                        <a:ea typeface="Malgun Gothic"/>
                        <a:cs typeface="Malgun Gothic"/>
                        <a:sym typeface="Malgun Gothic"/>
                      </a:endParaRPr>
                    </a:p>
                  </a:txBody>
                  <a:tcPr marT="91425" marB="91425" marR="91425" marL="91425"/>
                </a:tc>
              </a:tr>
            </a:tbl>
          </a:graphicData>
        </a:graphic>
      </p:graphicFrame>
      <p:pic>
        <p:nvPicPr>
          <p:cNvPr id="237" name="Google Shape;237;g272e4ef035d_0_92"/>
          <p:cNvPicPr preferRelativeResize="0"/>
          <p:nvPr/>
        </p:nvPicPr>
        <p:blipFill>
          <a:blip r:embed="rId3">
            <a:alphaModFix/>
          </a:blip>
          <a:stretch>
            <a:fillRect/>
          </a:stretch>
        </p:blipFill>
        <p:spPr>
          <a:xfrm>
            <a:off x="4646571" y="751950"/>
            <a:ext cx="7224949" cy="852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72f882d6ee_1_0"/>
          <p:cNvSpPr txBox="1"/>
          <p:nvPr>
            <p:ph type="title"/>
          </p:nvPr>
        </p:nvSpPr>
        <p:spPr>
          <a:xfrm>
            <a:off x="680600" y="2743200"/>
            <a:ext cx="10830900" cy="10383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ko-KR" sz="3700"/>
              <a:t>go - </a:t>
            </a:r>
            <a:r>
              <a:rPr lang="ko-KR" sz="3700"/>
              <a:t>emotions</a:t>
            </a:r>
            <a:endParaRPr/>
          </a:p>
        </p:txBody>
      </p:sp>
      <p:sp>
        <p:nvSpPr>
          <p:cNvPr id="243" name="Google Shape;243;g272f882d6ee_1_0"/>
          <p:cNvSpPr txBox="1"/>
          <p:nvPr>
            <p:ph idx="1" type="subTitle"/>
          </p:nvPr>
        </p:nvSpPr>
        <p:spPr>
          <a:xfrm>
            <a:off x="680600" y="4243083"/>
            <a:ext cx="10830900" cy="6771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None/>
            </a:pPr>
            <a:r>
              <a:rPr lang="ko-KR"/>
              <a:t>Dataset 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e1a522dc30_0_30"/>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go_emotions</a:t>
            </a:r>
            <a:endParaRPr/>
          </a:p>
        </p:txBody>
      </p:sp>
      <p:sp>
        <p:nvSpPr>
          <p:cNvPr id="249" name="Google Shape;249;g2e1a522dc30_0_30"/>
          <p:cNvSpPr txBox="1"/>
          <p:nvPr>
            <p:ph idx="1" type="body"/>
          </p:nvPr>
        </p:nvSpPr>
        <p:spPr>
          <a:xfrm>
            <a:off x="415600" y="1536625"/>
            <a:ext cx="6193500" cy="2043000"/>
          </a:xfrm>
          <a:prstGeom prst="rect">
            <a:avLst/>
          </a:prstGeom>
        </p:spPr>
        <p:txBody>
          <a:bodyPr anchorCtr="0" anchor="t" bIns="121900" lIns="121900" spcFirstLastPara="1" rIns="121900" wrap="square" tIns="121900">
            <a:normAutofit lnSpcReduction="10000"/>
          </a:bodyPr>
          <a:lstStyle/>
          <a:p>
            <a:pPr indent="-381000" lvl="0" marL="457200" rtl="0" algn="l">
              <a:lnSpc>
                <a:spcPct val="200000"/>
              </a:lnSpc>
              <a:spcBef>
                <a:spcPts val="0"/>
              </a:spcBef>
              <a:spcAft>
                <a:spcPts val="0"/>
              </a:spcAft>
              <a:buSzPts val="2400"/>
              <a:buChar char="●"/>
            </a:pPr>
            <a:r>
              <a:rPr lang="ko-KR"/>
              <a:t>train/validation/test: 43410/5426/5427</a:t>
            </a:r>
            <a:endParaRPr/>
          </a:p>
          <a:p>
            <a:pPr indent="-381000" lvl="0" marL="457200" rtl="0" algn="l">
              <a:lnSpc>
                <a:spcPct val="200000"/>
              </a:lnSpc>
              <a:spcBef>
                <a:spcPts val="0"/>
              </a:spcBef>
              <a:spcAft>
                <a:spcPts val="0"/>
              </a:spcAft>
              <a:buSzPts val="2400"/>
              <a:buChar char="●"/>
            </a:pPr>
            <a:r>
              <a:rPr lang="ko-KR"/>
              <a:t>text</a:t>
            </a:r>
            <a:r>
              <a:rPr lang="ko-KR"/>
              <a:t> 와 감정 태그의 데이터셋</a:t>
            </a:r>
            <a:endParaRPr/>
          </a:p>
          <a:p>
            <a:pPr indent="-381000" lvl="0" marL="457200" rtl="0" algn="l">
              <a:lnSpc>
                <a:spcPct val="200000"/>
              </a:lnSpc>
              <a:spcBef>
                <a:spcPts val="0"/>
              </a:spcBef>
              <a:spcAft>
                <a:spcPts val="0"/>
              </a:spcAft>
              <a:buSzPts val="2400"/>
              <a:buChar char="●"/>
            </a:pPr>
            <a:r>
              <a:rPr lang="ko-KR"/>
              <a:t>reddit.com</a:t>
            </a:r>
            <a:endParaRPr/>
          </a:p>
        </p:txBody>
      </p:sp>
      <p:pic>
        <p:nvPicPr>
          <p:cNvPr id="250" name="Google Shape;250;g2e1a522dc30_0_30"/>
          <p:cNvPicPr preferRelativeResize="0"/>
          <p:nvPr/>
        </p:nvPicPr>
        <p:blipFill>
          <a:blip r:embed="rId3">
            <a:alphaModFix/>
          </a:blip>
          <a:stretch>
            <a:fillRect/>
          </a:stretch>
        </p:blipFill>
        <p:spPr>
          <a:xfrm>
            <a:off x="7721750" y="399351"/>
            <a:ext cx="3035249" cy="6059300"/>
          </a:xfrm>
          <a:prstGeom prst="rect">
            <a:avLst/>
          </a:prstGeom>
          <a:noFill/>
          <a:ln>
            <a:noFill/>
          </a:ln>
        </p:spPr>
      </p:pic>
      <p:sp>
        <p:nvSpPr>
          <p:cNvPr id="251" name="Google Shape;251;g2e1a522dc30_0_30"/>
          <p:cNvSpPr txBox="1"/>
          <p:nvPr/>
        </p:nvSpPr>
        <p:spPr>
          <a:xfrm>
            <a:off x="415600" y="3579625"/>
            <a:ext cx="6193500" cy="449400"/>
          </a:xfrm>
          <a:prstGeom prst="rect">
            <a:avLst/>
          </a:prstGeom>
          <a:noFill/>
          <a:ln>
            <a:noFill/>
          </a:ln>
        </p:spPr>
        <p:txBody>
          <a:bodyPr anchorCtr="0" anchor="t" bIns="91425" lIns="91425" spcFirstLastPara="1" rIns="91425" wrap="square" tIns="91425">
            <a:noAutofit/>
          </a:bodyPr>
          <a:lstStyle/>
          <a:p>
            <a:pPr indent="-349250" lvl="0" marL="914400" rtl="0" algn="l">
              <a:lnSpc>
                <a:spcPct val="200000"/>
              </a:lnSpc>
              <a:spcBef>
                <a:spcPts val="0"/>
              </a:spcBef>
              <a:spcAft>
                <a:spcPts val="0"/>
              </a:spcAft>
              <a:buClr>
                <a:schemeClr val="lt1"/>
              </a:buClr>
              <a:buSzPts val="1900"/>
              <a:buFont typeface="Noto Sans KR"/>
              <a:buChar char="●"/>
            </a:pPr>
            <a:r>
              <a:rPr lang="ko-KR" sz="1900">
                <a:solidFill>
                  <a:schemeClr val="lt1"/>
                </a:solidFill>
                <a:latin typeface="Noto Sans KR"/>
                <a:ea typeface="Noto Sans KR"/>
                <a:cs typeface="Noto Sans KR"/>
                <a:sym typeface="Noto Sans KR"/>
              </a:rPr>
              <a:t>483개의 커뮤니티에서 댓글 추출</a:t>
            </a:r>
            <a:endParaRPr sz="1900">
              <a:solidFill>
                <a:schemeClr val="lt1"/>
              </a:solidFill>
              <a:latin typeface="Noto Sans KR"/>
              <a:ea typeface="Noto Sans KR"/>
              <a:cs typeface="Noto Sans KR"/>
              <a:sym typeface="Noto Sans KR"/>
            </a:endParaRPr>
          </a:p>
        </p:txBody>
      </p:sp>
      <p:sp>
        <p:nvSpPr>
          <p:cNvPr id="252" name="Google Shape;252;g2e1a522dc30_0_30"/>
          <p:cNvSpPr txBox="1"/>
          <p:nvPr/>
        </p:nvSpPr>
        <p:spPr>
          <a:xfrm>
            <a:off x="415600" y="4241300"/>
            <a:ext cx="6193500" cy="449400"/>
          </a:xfrm>
          <a:prstGeom prst="rect">
            <a:avLst/>
          </a:prstGeom>
          <a:noFill/>
          <a:ln>
            <a:noFill/>
          </a:ln>
        </p:spPr>
        <p:txBody>
          <a:bodyPr anchorCtr="0" anchor="t" bIns="91425" lIns="91425" spcFirstLastPara="1" rIns="91425" wrap="square" tIns="91425">
            <a:noAutofit/>
          </a:bodyPr>
          <a:lstStyle/>
          <a:p>
            <a:pPr indent="-349250" lvl="0" marL="914400" rtl="0" algn="l">
              <a:lnSpc>
                <a:spcPct val="200000"/>
              </a:lnSpc>
              <a:spcBef>
                <a:spcPts val="0"/>
              </a:spcBef>
              <a:spcAft>
                <a:spcPts val="0"/>
              </a:spcAft>
              <a:buClr>
                <a:schemeClr val="lt1"/>
              </a:buClr>
              <a:buSzPts val="1900"/>
              <a:buFont typeface="Noto Sans KR"/>
              <a:buChar char="●"/>
            </a:pPr>
            <a:r>
              <a:rPr lang="ko-KR" sz="1900">
                <a:solidFill>
                  <a:schemeClr val="lt1"/>
                </a:solidFill>
                <a:latin typeface="Noto Sans KR"/>
                <a:ea typeface="Noto Sans KR"/>
                <a:cs typeface="Noto Sans KR"/>
                <a:sym typeface="Noto Sans KR"/>
              </a:rPr>
              <a:t>평균 댓글 길이 73</a:t>
            </a:r>
            <a:endParaRPr sz="1900">
              <a:solidFill>
                <a:schemeClr val="lt1"/>
              </a:solidFill>
              <a:latin typeface="Noto Sans KR"/>
              <a:ea typeface="Noto Sans KR"/>
              <a:cs typeface="Noto Sans KR"/>
              <a:sym typeface="Noto Sans KR"/>
            </a:endParaRPr>
          </a:p>
        </p:txBody>
      </p:sp>
      <p:pic>
        <p:nvPicPr>
          <p:cNvPr id="253" name="Google Shape;253;g2e1a522dc30_0_30"/>
          <p:cNvPicPr preferRelativeResize="0"/>
          <p:nvPr/>
        </p:nvPicPr>
        <p:blipFill>
          <a:blip r:embed="rId4">
            <a:alphaModFix/>
          </a:blip>
          <a:stretch>
            <a:fillRect/>
          </a:stretch>
        </p:blipFill>
        <p:spPr>
          <a:xfrm>
            <a:off x="6609100" y="2349338"/>
            <a:ext cx="5091224" cy="29099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1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1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e1e1267eca_0_23"/>
          <p:cNvSpPr txBox="1"/>
          <p:nvPr>
            <p:ph idx="1" type="body"/>
          </p:nvPr>
        </p:nvSpPr>
        <p:spPr>
          <a:xfrm>
            <a:off x="415600" y="1536625"/>
            <a:ext cx="2804700" cy="4555200"/>
          </a:xfrm>
          <a:prstGeom prst="rect">
            <a:avLst/>
          </a:prstGeom>
        </p:spPr>
        <p:txBody>
          <a:bodyPr anchorCtr="0" anchor="t" bIns="121900" lIns="121900" spcFirstLastPara="1" rIns="121900" wrap="square" tIns="121900">
            <a:normAutofit fontScale="32500" lnSpcReduction="10000"/>
          </a:bodyPr>
          <a:lstStyle/>
          <a:p>
            <a:pPr indent="0" lvl="0" marL="0" rtl="0" algn="l">
              <a:spcBef>
                <a:spcPts val="0"/>
              </a:spcBef>
              <a:spcAft>
                <a:spcPts val="0"/>
              </a:spcAft>
              <a:buNone/>
            </a:pPr>
            <a:r>
              <a:rPr lang="ko-KR" sz="5665"/>
              <a:t>1. admiration</a:t>
            </a:r>
            <a:endParaRPr sz="5665"/>
          </a:p>
          <a:p>
            <a:pPr indent="0" lvl="0" marL="0" rtl="0" algn="l">
              <a:spcBef>
                <a:spcPts val="0"/>
              </a:spcBef>
              <a:spcAft>
                <a:spcPts val="0"/>
              </a:spcAft>
              <a:buNone/>
            </a:pPr>
            <a:r>
              <a:rPr lang="ko-KR" sz="5665"/>
              <a:t>2. amusement</a:t>
            </a:r>
            <a:endParaRPr sz="5665"/>
          </a:p>
          <a:p>
            <a:pPr indent="0" lvl="0" marL="0" rtl="0" algn="l">
              <a:spcBef>
                <a:spcPts val="0"/>
              </a:spcBef>
              <a:spcAft>
                <a:spcPts val="0"/>
              </a:spcAft>
              <a:buNone/>
            </a:pPr>
            <a:r>
              <a:rPr lang="ko-KR" sz="5665"/>
              <a:t>3. anger</a:t>
            </a:r>
            <a:endParaRPr sz="5665"/>
          </a:p>
          <a:p>
            <a:pPr indent="0" lvl="0" marL="0" rtl="0" algn="l">
              <a:spcBef>
                <a:spcPts val="0"/>
              </a:spcBef>
              <a:spcAft>
                <a:spcPts val="0"/>
              </a:spcAft>
              <a:buNone/>
            </a:pPr>
            <a:r>
              <a:rPr lang="ko-KR" sz="5665"/>
              <a:t>4. annoyance</a:t>
            </a:r>
            <a:endParaRPr sz="5665"/>
          </a:p>
          <a:p>
            <a:pPr indent="0" lvl="0" marL="0" rtl="0" algn="l">
              <a:spcBef>
                <a:spcPts val="0"/>
              </a:spcBef>
              <a:spcAft>
                <a:spcPts val="0"/>
              </a:spcAft>
              <a:buNone/>
            </a:pPr>
            <a:r>
              <a:rPr lang="ko-KR" sz="5665"/>
              <a:t>5. approval</a:t>
            </a:r>
            <a:endParaRPr sz="5665"/>
          </a:p>
          <a:p>
            <a:pPr indent="0" lvl="0" marL="0" rtl="0" algn="l">
              <a:spcBef>
                <a:spcPts val="0"/>
              </a:spcBef>
              <a:spcAft>
                <a:spcPts val="0"/>
              </a:spcAft>
              <a:buNone/>
            </a:pPr>
            <a:r>
              <a:rPr lang="ko-KR" sz="5665"/>
              <a:t>6. caring</a:t>
            </a:r>
            <a:endParaRPr sz="5665"/>
          </a:p>
          <a:p>
            <a:pPr indent="0" lvl="0" marL="0" rtl="0" algn="l">
              <a:spcBef>
                <a:spcPts val="0"/>
              </a:spcBef>
              <a:spcAft>
                <a:spcPts val="0"/>
              </a:spcAft>
              <a:buNone/>
            </a:pPr>
            <a:r>
              <a:rPr lang="ko-KR" sz="5665"/>
              <a:t>7. confusion</a:t>
            </a:r>
            <a:endParaRPr sz="5665"/>
          </a:p>
          <a:p>
            <a:pPr indent="0" lvl="0" marL="0" rtl="0" algn="l">
              <a:spcBef>
                <a:spcPts val="0"/>
              </a:spcBef>
              <a:spcAft>
                <a:spcPts val="0"/>
              </a:spcAft>
              <a:buNone/>
            </a:pPr>
            <a:r>
              <a:rPr lang="ko-KR" sz="5665"/>
              <a:t>8. curiosity</a:t>
            </a:r>
            <a:endParaRPr sz="5665"/>
          </a:p>
          <a:p>
            <a:pPr indent="0" lvl="0" marL="0" rtl="0" algn="l">
              <a:spcBef>
                <a:spcPts val="0"/>
              </a:spcBef>
              <a:spcAft>
                <a:spcPts val="0"/>
              </a:spcAft>
              <a:buNone/>
            </a:pPr>
            <a:r>
              <a:rPr lang="ko-KR" sz="5665"/>
              <a:t>9. desire</a:t>
            </a:r>
            <a:endParaRPr sz="5665"/>
          </a:p>
          <a:p>
            <a:pPr indent="0" lvl="0" marL="0" rtl="0" algn="l">
              <a:spcBef>
                <a:spcPts val="0"/>
              </a:spcBef>
              <a:spcAft>
                <a:spcPts val="0"/>
              </a:spcAft>
              <a:buNone/>
            </a:pPr>
            <a:r>
              <a:rPr lang="ko-KR" sz="5665"/>
              <a:t>10. disappointment</a:t>
            </a:r>
            <a:endParaRPr sz="5665"/>
          </a:p>
          <a:p>
            <a:pPr indent="0" lvl="0" marL="0" rtl="0" algn="l">
              <a:spcBef>
                <a:spcPts val="0"/>
              </a:spcBef>
              <a:spcAft>
                <a:spcPts val="0"/>
              </a:spcAft>
              <a:buNone/>
            </a:pPr>
            <a:r>
              <a:rPr lang="ko-KR" sz="5665"/>
              <a:t>11. disapproval</a:t>
            </a:r>
            <a:endParaRPr sz="5665"/>
          </a:p>
          <a:p>
            <a:pPr indent="0" lvl="0" marL="0" rtl="0" algn="l">
              <a:spcBef>
                <a:spcPts val="0"/>
              </a:spcBef>
              <a:spcAft>
                <a:spcPts val="0"/>
              </a:spcAft>
              <a:buNone/>
            </a:pPr>
            <a:r>
              <a:rPr lang="ko-KR" sz="5665"/>
              <a:t>12. disgust</a:t>
            </a:r>
            <a:endParaRPr sz="5665"/>
          </a:p>
          <a:p>
            <a:pPr indent="0" lvl="0" marL="0" rtl="0" algn="l">
              <a:spcBef>
                <a:spcPts val="0"/>
              </a:spcBef>
              <a:spcAft>
                <a:spcPts val="0"/>
              </a:spcAft>
              <a:buNone/>
            </a:pPr>
            <a:r>
              <a:rPr lang="ko-KR" sz="5665"/>
              <a:t>13. embarrassment</a:t>
            </a:r>
            <a:endParaRPr sz="5665"/>
          </a:p>
          <a:p>
            <a:pPr indent="0" lvl="0" marL="0" rtl="0" algn="l">
              <a:spcBef>
                <a:spcPts val="0"/>
              </a:spcBef>
              <a:spcAft>
                <a:spcPts val="0"/>
              </a:spcAft>
              <a:buNone/>
            </a:pPr>
            <a:r>
              <a:rPr lang="ko-KR" sz="5665"/>
              <a:t>14. excitement</a:t>
            </a:r>
            <a:endParaRPr/>
          </a:p>
        </p:txBody>
      </p:sp>
      <p:sp>
        <p:nvSpPr>
          <p:cNvPr id="259" name="Google Shape;259;g2e1e1267eca_0_23"/>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go_emotions</a:t>
            </a:r>
            <a:endParaRPr/>
          </a:p>
        </p:txBody>
      </p:sp>
      <p:sp>
        <p:nvSpPr>
          <p:cNvPr id="260" name="Google Shape;260;g2e1e1267eca_0_23"/>
          <p:cNvSpPr txBox="1"/>
          <p:nvPr>
            <p:ph idx="1" type="body"/>
          </p:nvPr>
        </p:nvSpPr>
        <p:spPr>
          <a:xfrm>
            <a:off x="3395275" y="1536625"/>
            <a:ext cx="2804700" cy="4555200"/>
          </a:xfrm>
          <a:prstGeom prst="rect">
            <a:avLst/>
          </a:prstGeom>
        </p:spPr>
        <p:txBody>
          <a:bodyPr anchorCtr="0" anchor="t" bIns="121900" lIns="121900" spcFirstLastPara="1" rIns="121900" wrap="square" tIns="121900">
            <a:normAutofit fontScale="32500" lnSpcReduction="10000"/>
          </a:bodyPr>
          <a:lstStyle/>
          <a:p>
            <a:pPr indent="0" lvl="0" marL="0" rtl="0" algn="l">
              <a:spcBef>
                <a:spcPts val="0"/>
              </a:spcBef>
              <a:spcAft>
                <a:spcPts val="0"/>
              </a:spcAft>
              <a:buNone/>
            </a:pPr>
            <a:r>
              <a:rPr lang="ko-KR" sz="5665"/>
              <a:t>15. fear</a:t>
            </a:r>
            <a:endParaRPr sz="5665"/>
          </a:p>
          <a:p>
            <a:pPr indent="0" lvl="0" marL="0" rtl="0" algn="l">
              <a:spcBef>
                <a:spcPts val="0"/>
              </a:spcBef>
              <a:spcAft>
                <a:spcPts val="0"/>
              </a:spcAft>
              <a:buNone/>
            </a:pPr>
            <a:r>
              <a:rPr lang="ko-KR" sz="5665"/>
              <a:t>16. gratitude</a:t>
            </a:r>
            <a:endParaRPr sz="5665"/>
          </a:p>
          <a:p>
            <a:pPr indent="0" lvl="0" marL="0" rtl="0" algn="l">
              <a:spcBef>
                <a:spcPts val="0"/>
              </a:spcBef>
              <a:spcAft>
                <a:spcPts val="0"/>
              </a:spcAft>
              <a:buNone/>
            </a:pPr>
            <a:r>
              <a:rPr lang="ko-KR" sz="5665"/>
              <a:t>17. grief</a:t>
            </a:r>
            <a:endParaRPr sz="5665"/>
          </a:p>
          <a:p>
            <a:pPr indent="0" lvl="0" marL="0" rtl="0" algn="l">
              <a:spcBef>
                <a:spcPts val="0"/>
              </a:spcBef>
              <a:spcAft>
                <a:spcPts val="0"/>
              </a:spcAft>
              <a:buNone/>
            </a:pPr>
            <a:r>
              <a:rPr lang="ko-KR" sz="5665"/>
              <a:t>18. joy</a:t>
            </a:r>
            <a:endParaRPr sz="5665"/>
          </a:p>
          <a:p>
            <a:pPr indent="0" lvl="0" marL="0" rtl="0" algn="l">
              <a:spcBef>
                <a:spcPts val="0"/>
              </a:spcBef>
              <a:spcAft>
                <a:spcPts val="0"/>
              </a:spcAft>
              <a:buNone/>
            </a:pPr>
            <a:r>
              <a:rPr lang="ko-KR" sz="5665"/>
              <a:t>19. love</a:t>
            </a:r>
            <a:endParaRPr sz="5665"/>
          </a:p>
          <a:p>
            <a:pPr indent="0" lvl="0" marL="0" rtl="0" algn="l">
              <a:spcBef>
                <a:spcPts val="0"/>
              </a:spcBef>
              <a:spcAft>
                <a:spcPts val="0"/>
              </a:spcAft>
              <a:buNone/>
            </a:pPr>
            <a:r>
              <a:rPr lang="ko-KR" sz="5665"/>
              <a:t>20. nervousness</a:t>
            </a:r>
            <a:endParaRPr sz="5665"/>
          </a:p>
          <a:p>
            <a:pPr indent="0" lvl="0" marL="0" rtl="0" algn="l">
              <a:spcBef>
                <a:spcPts val="0"/>
              </a:spcBef>
              <a:spcAft>
                <a:spcPts val="0"/>
              </a:spcAft>
              <a:buNone/>
            </a:pPr>
            <a:r>
              <a:rPr lang="ko-KR" sz="5665"/>
              <a:t>21. optimism</a:t>
            </a:r>
            <a:endParaRPr sz="5665"/>
          </a:p>
          <a:p>
            <a:pPr indent="0" lvl="0" marL="0" rtl="0" algn="l">
              <a:spcBef>
                <a:spcPts val="0"/>
              </a:spcBef>
              <a:spcAft>
                <a:spcPts val="0"/>
              </a:spcAft>
              <a:buNone/>
            </a:pPr>
            <a:r>
              <a:rPr lang="ko-KR" sz="5665"/>
              <a:t>22. pride</a:t>
            </a:r>
            <a:endParaRPr sz="5665"/>
          </a:p>
          <a:p>
            <a:pPr indent="0" lvl="0" marL="0" rtl="0" algn="l">
              <a:spcBef>
                <a:spcPts val="0"/>
              </a:spcBef>
              <a:spcAft>
                <a:spcPts val="0"/>
              </a:spcAft>
              <a:buNone/>
            </a:pPr>
            <a:r>
              <a:rPr lang="ko-KR" sz="5665"/>
              <a:t>23. realization</a:t>
            </a:r>
            <a:endParaRPr sz="5665"/>
          </a:p>
          <a:p>
            <a:pPr indent="0" lvl="0" marL="0" rtl="0" algn="l">
              <a:spcBef>
                <a:spcPts val="0"/>
              </a:spcBef>
              <a:spcAft>
                <a:spcPts val="0"/>
              </a:spcAft>
              <a:buNone/>
            </a:pPr>
            <a:r>
              <a:rPr lang="ko-KR" sz="5665"/>
              <a:t>24. relief</a:t>
            </a:r>
            <a:endParaRPr sz="5665"/>
          </a:p>
          <a:p>
            <a:pPr indent="0" lvl="0" marL="0" rtl="0" algn="l">
              <a:spcBef>
                <a:spcPts val="0"/>
              </a:spcBef>
              <a:spcAft>
                <a:spcPts val="0"/>
              </a:spcAft>
              <a:buNone/>
            </a:pPr>
            <a:r>
              <a:rPr lang="ko-KR" sz="5665"/>
              <a:t>25. remorse</a:t>
            </a:r>
            <a:endParaRPr sz="5665"/>
          </a:p>
          <a:p>
            <a:pPr indent="0" lvl="0" marL="0" rtl="0" algn="l">
              <a:spcBef>
                <a:spcPts val="0"/>
              </a:spcBef>
              <a:spcAft>
                <a:spcPts val="0"/>
              </a:spcAft>
              <a:buNone/>
            </a:pPr>
            <a:r>
              <a:rPr lang="ko-KR" sz="5665"/>
              <a:t>26. sadness</a:t>
            </a:r>
            <a:endParaRPr sz="5665"/>
          </a:p>
          <a:p>
            <a:pPr indent="0" lvl="0" marL="0" rtl="0" algn="l">
              <a:spcBef>
                <a:spcPts val="0"/>
              </a:spcBef>
              <a:spcAft>
                <a:spcPts val="0"/>
              </a:spcAft>
              <a:buNone/>
            </a:pPr>
            <a:r>
              <a:rPr lang="ko-KR" sz="5665"/>
              <a:t>27. surprise</a:t>
            </a:r>
            <a:endParaRPr sz="5665"/>
          </a:p>
          <a:p>
            <a:pPr indent="0" lvl="0" marL="0" rtl="0" algn="l">
              <a:spcBef>
                <a:spcPts val="0"/>
              </a:spcBef>
              <a:spcAft>
                <a:spcPts val="0"/>
              </a:spcAft>
              <a:buNone/>
            </a:pPr>
            <a:r>
              <a:rPr lang="ko-KR" sz="5665"/>
              <a:t>28. neutral</a:t>
            </a:r>
            <a:endParaRPr sz="5665"/>
          </a:p>
          <a:p>
            <a:pPr indent="0" lvl="0" marL="0" rtl="0" algn="l">
              <a:spcBef>
                <a:spcPts val="0"/>
              </a:spcBef>
              <a:spcAft>
                <a:spcPts val="0"/>
              </a:spcAft>
              <a:buNone/>
            </a:pPr>
            <a:r>
              <a:t/>
            </a:r>
            <a:endParaRPr/>
          </a:p>
        </p:txBody>
      </p:sp>
      <p:pic>
        <p:nvPicPr>
          <p:cNvPr id="261" name="Google Shape;261;g2e1e1267eca_0_23"/>
          <p:cNvPicPr preferRelativeResize="0"/>
          <p:nvPr/>
        </p:nvPicPr>
        <p:blipFill>
          <a:blip r:embed="rId3">
            <a:alphaModFix/>
          </a:blip>
          <a:stretch>
            <a:fillRect/>
          </a:stretch>
        </p:blipFill>
        <p:spPr>
          <a:xfrm>
            <a:off x="5559975" y="2152299"/>
            <a:ext cx="6216326" cy="33238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e1e1267eca_0_92"/>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2100"/>
              </a:spcAft>
              <a:buClr>
                <a:srgbClr val="000000"/>
              </a:buClr>
              <a:buSzPts val="1800"/>
              <a:buFont typeface="Arial"/>
              <a:buNone/>
            </a:pPr>
            <a:r>
              <a:rPr b="1" lang="ko-KR" sz="3300"/>
              <a:t>FacebookAI/ roberta-base</a:t>
            </a:r>
            <a:endParaRPr sz="3300"/>
          </a:p>
        </p:txBody>
      </p:sp>
      <p:sp>
        <p:nvSpPr>
          <p:cNvPr id="267" name="Google Shape;267;g2e1e1267eca_0_92"/>
          <p:cNvSpPr txBox="1"/>
          <p:nvPr>
            <p:ph idx="1" type="body"/>
          </p:nvPr>
        </p:nvSpPr>
        <p:spPr>
          <a:xfrm>
            <a:off x="415600" y="1536625"/>
            <a:ext cx="8783400" cy="2043000"/>
          </a:xfrm>
          <a:prstGeom prst="rect">
            <a:avLst/>
          </a:prstGeom>
        </p:spPr>
        <p:txBody>
          <a:bodyPr anchorCtr="0" anchor="t" bIns="121900" lIns="121900" spcFirstLastPara="1" rIns="121900" wrap="square" tIns="121900">
            <a:normAutofit fontScale="77500"/>
          </a:bodyPr>
          <a:lstStyle/>
          <a:p>
            <a:pPr indent="-346710" lvl="0" marL="457200" rtl="0" algn="l">
              <a:lnSpc>
                <a:spcPct val="200000"/>
              </a:lnSpc>
              <a:spcBef>
                <a:spcPts val="0"/>
              </a:spcBef>
              <a:spcAft>
                <a:spcPts val="0"/>
              </a:spcAft>
              <a:buSzPct val="100000"/>
              <a:buChar char="●"/>
            </a:pPr>
            <a:r>
              <a:rPr lang="ko-KR"/>
              <a:t>대규모 영어 데이터 셋을 자기 지도 학습 방식으로 사전 학습된 트랜스포머 모델</a:t>
            </a:r>
            <a:endParaRPr/>
          </a:p>
          <a:p>
            <a:pPr indent="-346710" lvl="0" marL="457200" rtl="0" algn="l">
              <a:lnSpc>
                <a:spcPct val="200000"/>
              </a:lnSpc>
              <a:spcBef>
                <a:spcPts val="0"/>
              </a:spcBef>
              <a:spcAft>
                <a:spcPts val="0"/>
              </a:spcAft>
              <a:buSzPct val="100000"/>
              <a:buChar char="●"/>
            </a:pPr>
            <a:r>
              <a:rPr lang="ko-KR"/>
              <a:t>MLM(M</a:t>
            </a:r>
            <a:r>
              <a:rPr lang="ko-KR"/>
              <a:t>asked Language Modeling</a:t>
            </a:r>
            <a:r>
              <a:rPr lang="ko-KR"/>
              <a:t>) 으로 학습</a:t>
            </a:r>
            <a:endParaRPr/>
          </a:p>
          <a:p>
            <a:pPr indent="-346710" lvl="0" marL="457200" rtl="0" algn="l">
              <a:lnSpc>
                <a:spcPct val="200000"/>
              </a:lnSpc>
              <a:spcBef>
                <a:spcPts val="0"/>
              </a:spcBef>
              <a:spcAft>
                <a:spcPts val="0"/>
              </a:spcAft>
              <a:buSzPct val="100000"/>
              <a:buChar char="●"/>
            </a:pPr>
            <a:r>
              <a:rPr lang="ko-KR"/>
              <a:t>다운스트림 작업에 유용한 특징을 학습</a:t>
            </a:r>
            <a:endParaRPr/>
          </a:p>
        </p:txBody>
      </p:sp>
      <p:pic>
        <p:nvPicPr>
          <p:cNvPr id="268" name="Google Shape;268;g2e1e1267eca_0_92"/>
          <p:cNvPicPr preferRelativeResize="0"/>
          <p:nvPr/>
        </p:nvPicPr>
        <p:blipFill>
          <a:blip r:embed="rId3">
            <a:alphaModFix/>
          </a:blip>
          <a:stretch>
            <a:fillRect/>
          </a:stretch>
        </p:blipFill>
        <p:spPr>
          <a:xfrm>
            <a:off x="2546038" y="3429000"/>
            <a:ext cx="7099829" cy="2973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72e4ef035d_6_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2100"/>
              </a:spcAft>
              <a:buNone/>
            </a:pPr>
            <a:r>
              <a:rPr b="1" lang="ko-KR" sz="3300"/>
              <a:t>FacebookAI/ roberta-base</a:t>
            </a:r>
            <a:endParaRPr sz="3300"/>
          </a:p>
        </p:txBody>
      </p:sp>
      <p:sp>
        <p:nvSpPr>
          <p:cNvPr id="274" name="Google Shape;274;g272e4ef035d_6_4"/>
          <p:cNvSpPr/>
          <p:nvPr/>
        </p:nvSpPr>
        <p:spPr>
          <a:xfrm>
            <a:off x="3204100" y="3566075"/>
            <a:ext cx="5783700" cy="1638300"/>
          </a:xfrm>
          <a:prstGeom prst="roundRect">
            <a:avLst>
              <a:gd fmla="val 16667" name="adj"/>
            </a:avLst>
          </a:prstGeom>
          <a:noFill/>
          <a:ln cap="flat" cmpd="sng" w="28575">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sz="2000">
                <a:solidFill>
                  <a:schemeClr val="lt1"/>
                </a:solidFill>
                <a:latin typeface="Noto Sans KR"/>
                <a:ea typeface="Noto Sans KR"/>
                <a:cs typeface="Noto Sans KR"/>
                <a:sym typeface="Noto Sans KR"/>
              </a:rPr>
              <a:t>대규모 언어 모델을 효율적으로 양자화하여 </a:t>
            </a:r>
            <a:endParaRPr sz="2000">
              <a:solidFill>
                <a:schemeClr val="lt1"/>
              </a:solidFill>
              <a:latin typeface="Noto Sans KR"/>
              <a:ea typeface="Noto Sans KR"/>
              <a:cs typeface="Noto Sans KR"/>
              <a:sym typeface="Noto Sans KR"/>
            </a:endParaRPr>
          </a:p>
          <a:p>
            <a:pPr indent="0" lvl="0" marL="0" rtl="0" algn="ctr">
              <a:spcBef>
                <a:spcPts val="0"/>
              </a:spcBef>
              <a:spcAft>
                <a:spcPts val="0"/>
              </a:spcAft>
              <a:buNone/>
            </a:pPr>
            <a:r>
              <a:rPr lang="ko-KR" sz="2000">
                <a:solidFill>
                  <a:schemeClr val="lt1"/>
                </a:solidFill>
                <a:latin typeface="Noto Sans KR"/>
                <a:ea typeface="Noto Sans KR"/>
                <a:cs typeface="Noto Sans KR"/>
                <a:sym typeface="Noto Sans KR"/>
              </a:rPr>
              <a:t>메모리와 계산 비용을 크게 감소</a:t>
            </a:r>
            <a:endParaRPr sz="2000">
              <a:solidFill>
                <a:schemeClr val="lt1"/>
              </a:solidFill>
              <a:latin typeface="Noto Sans KR"/>
              <a:ea typeface="Noto Sans KR"/>
              <a:cs typeface="Noto Sans KR"/>
              <a:sym typeface="Noto Sans KR"/>
            </a:endParaRPr>
          </a:p>
        </p:txBody>
      </p:sp>
      <p:sp>
        <p:nvSpPr>
          <p:cNvPr id="275" name="Google Shape;275;g272e4ef035d_6_4"/>
          <p:cNvSpPr txBox="1"/>
          <p:nvPr/>
        </p:nvSpPr>
        <p:spPr>
          <a:xfrm>
            <a:off x="3798800" y="1653625"/>
            <a:ext cx="4594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리소스의 한계 &amp; 너무 긴 학습 시간</a:t>
            </a:r>
            <a:endParaRPr sz="2400">
              <a:solidFill>
                <a:schemeClr val="lt1"/>
              </a:solidFill>
              <a:latin typeface="Noto Sans KR"/>
              <a:ea typeface="Noto Sans KR"/>
              <a:cs typeface="Noto Sans KR"/>
              <a:sym typeface="Noto Sans KR"/>
            </a:endParaRPr>
          </a:p>
        </p:txBody>
      </p:sp>
      <p:cxnSp>
        <p:nvCxnSpPr>
          <p:cNvPr id="276" name="Google Shape;276;g272e4ef035d_6_4"/>
          <p:cNvCxnSpPr/>
          <p:nvPr/>
        </p:nvCxnSpPr>
        <p:spPr>
          <a:xfrm flipH="1">
            <a:off x="6020275" y="2346900"/>
            <a:ext cx="3600" cy="720000"/>
          </a:xfrm>
          <a:prstGeom prst="straightConnector1">
            <a:avLst/>
          </a:prstGeom>
          <a:noFill/>
          <a:ln cap="flat" cmpd="sng" w="38100">
            <a:solidFill>
              <a:schemeClr val="accent5"/>
            </a:solidFill>
            <a:prstDash val="solid"/>
            <a:round/>
            <a:headEnd len="sm" w="sm" type="none"/>
            <a:tailEnd len="med" w="med" type="triangle"/>
          </a:ln>
        </p:spPr>
      </p:cxnSp>
      <p:sp>
        <p:nvSpPr>
          <p:cNvPr id="277" name="Google Shape;277;g272e4ef035d_6_4"/>
          <p:cNvSpPr/>
          <p:nvPr/>
        </p:nvSpPr>
        <p:spPr>
          <a:xfrm>
            <a:off x="3622125" y="3220325"/>
            <a:ext cx="1855800" cy="554100"/>
          </a:xfrm>
          <a:prstGeom prst="roundRect">
            <a:avLst>
              <a:gd fmla="val 16667" name="adj"/>
            </a:avLst>
          </a:prstGeom>
          <a:solidFill>
            <a:schemeClr val="dk1"/>
          </a:solidFill>
          <a:ln cap="flat" cmpd="sng" w="28575">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sz="2500">
                <a:solidFill>
                  <a:schemeClr val="lt1"/>
                </a:solidFill>
                <a:latin typeface="Noto Sans KR"/>
                <a:ea typeface="Noto Sans KR"/>
                <a:cs typeface="Noto Sans KR"/>
                <a:sym typeface="Noto Sans KR"/>
              </a:rPr>
              <a:t>QLoRA</a:t>
            </a:r>
            <a:endParaRPr sz="2500">
              <a:solidFill>
                <a:schemeClr val="lt1"/>
              </a:solidFill>
              <a:latin typeface="Noto Sans KR"/>
              <a:ea typeface="Noto Sans KR"/>
              <a:cs typeface="Noto Sans KR"/>
              <a:sym typeface="Noto Sans K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272e4ef035d_0_105"/>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QloRA</a:t>
            </a:r>
            <a:endParaRPr/>
          </a:p>
        </p:txBody>
      </p:sp>
      <p:sp>
        <p:nvSpPr>
          <p:cNvPr id="283" name="Google Shape;283;g272e4ef035d_0_105"/>
          <p:cNvSpPr txBox="1"/>
          <p:nvPr/>
        </p:nvSpPr>
        <p:spPr>
          <a:xfrm>
            <a:off x="0" y="1356875"/>
            <a:ext cx="8520900" cy="4673100"/>
          </a:xfrm>
          <a:prstGeom prst="rect">
            <a:avLst/>
          </a:prstGeom>
          <a:noFill/>
          <a:ln>
            <a:noFill/>
          </a:ln>
        </p:spPr>
        <p:txBody>
          <a:bodyPr anchorCtr="0" anchor="t" bIns="91425" lIns="91425" spcFirstLastPara="1" rIns="91425" wrap="square" tIns="91425">
            <a:spAutoFit/>
          </a:bodyPr>
          <a:lstStyle/>
          <a:p>
            <a:pPr indent="-349250" lvl="0" marL="457200" rtl="0" algn="l">
              <a:lnSpc>
                <a:spcPct val="180000"/>
              </a:lnSpc>
              <a:spcBef>
                <a:spcPts val="0"/>
              </a:spcBef>
              <a:spcAft>
                <a:spcPts val="0"/>
              </a:spcAft>
              <a:buClr>
                <a:schemeClr val="lt1"/>
              </a:buClr>
              <a:buSzPts val="1900"/>
              <a:buChar char="●"/>
            </a:pPr>
            <a:r>
              <a:rPr lang="ko-KR" sz="1900">
                <a:solidFill>
                  <a:schemeClr val="lt1"/>
                </a:solidFill>
              </a:rPr>
              <a:t>퀀타이제이션(quantization) 기법을 사용하여 GPT-4와 같은 대규모 언어 모델을 효율적으로 파인튜닝</a:t>
            </a:r>
            <a:endParaRPr sz="1900">
              <a:solidFill>
                <a:schemeClr val="lt1"/>
              </a:solidFill>
            </a:endParaRPr>
          </a:p>
          <a:p>
            <a:pPr indent="-349250" lvl="0" marL="457200" rtl="0" algn="l">
              <a:lnSpc>
                <a:spcPct val="180000"/>
              </a:lnSpc>
              <a:spcBef>
                <a:spcPts val="0"/>
              </a:spcBef>
              <a:spcAft>
                <a:spcPts val="0"/>
              </a:spcAft>
              <a:buClr>
                <a:schemeClr val="lt1"/>
              </a:buClr>
              <a:buSzPts val="1900"/>
              <a:buChar char="●"/>
            </a:pPr>
            <a:r>
              <a:rPr lang="ko-KR" sz="1900">
                <a:solidFill>
                  <a:schemeClr val="lt1"/>
                </a:solidFill>
              </a:rPr>
              <a:t>모델의 성능을 유지하면서도 메모리와 계산 자원을 절약</a:t>
            </a:r>
            <a:endParaRPr b="1" sz="1800">
              <a:solidFill>
                <a:schemeClr val="lt1"/>
              </a:solidFill>
            </a:endParaRPr>
          </a:p>
          <a:p>
            <a:pPr indent="-349250" lvl="0" marL="457200" rtl="0" algn="l">
              <a:lnSpc>
                <a:spcPct val="180000"/>
              </a:lnSpc>
              <a:spcBef>
                <a:spcPts val="0"/>
              </a:spcBef>
              <a:spcAft>
                <a:spcPts val="0"/>
              </a:spcAft>
              <a:buClr>
                <a:schemeClr val="lt1"/>
              </a:buClr>
              <a:buSzPts val="1900"/>
              <a:buChar char="●"/>
            </a:pPr>
            <a:r>
              <a:rPr b="1" lang="ko-KR" sz="1900">
                <a:solidFill>
                  <a:schemeClr val="lt1"/>
                </a:solidFill>
              </a:rPr>
              <a:t>효율성</a:t>
            </a:r>
            <a:r>
              <a:rPr lang="ko-KR" sz="1900">
                <a:solidFill>
                  <a:schemeClr val="lt1"/>
                </a:solidFill>
              </a:rPr>
              <a:t>: QLoRA는 모델의 가중치를 4비트로 양자화(quantization)하여 모델의 메모리 사용량 감소</a:t>
            </a:r>
            <a:endParaRPr sz="1900">
              <a:solidFill>
                <a:schemeClr val="lt1"/>
              </a:solidFill>
            </a:endParaRPr>
          </a:p>
          <a:p>
            <a:pPr indent="-349250" lvl="0" marL="457200" rtl="0" algn="l">
              <a:lnSpc>
                <a:spcPct val="180000"/>
              </a:lnSpc>
              <a:spcBef>
                <a:spcPts val="0"/>
              </a:spcBef>
              <a:spcAft>
                <a:spcPts val="0"/>
              </a:spcAft>
              <a:buClr>
                <a:schemeClr val="lt1"/>
              </a:buClr>
              <a:buSzPts val="1900"/>
              <a:buChar char="●"/>
            </a:pPr>
            <a:r>
              <a:rPr b="1" lang="ko-KR" sz="1900">
                <a:solidFill>
                  <a:schemeClr val="lt1"/>
                </a:solidFill>
              </a:rPr>
              <a:t>저비용 파인튜닝</a:t>
            </a:r>
            <a:r>
              <a:rPr lang="ko-KR" sz="1900">
                <a:solidFill>
                  <a:schemeClr val="lt1"/>
                </a:solidFill>
              </a:rPr>
              <a:t>: 고비용의 GPU 자원이 부족한 환경에서도 대규모 모델을 효과적으로 파인튜닝 가능</a:t>
            </a:r>
            <a:endParaRPr sz="1900">
              <a:solidFill>
                <a:schemeClr val="lt1"/>
              </a:solidFill>
            </a:endParaRPr>
          </a:p>
          <a:p>
            <a:pPr indent="-349250" lvl="0" marL="457200" rtl="0" algn="l">
              <a:lnSpc>
                <a:spcPct val="180000"/>
              </a:lnSpc>
              <a:spcBef>
                <a:spcPts val="0"/>
              </a:spcBef>
              <a:spcAft>
                <a:spcPts val="0"/>
              </a:spcAft>
              <a:buClr>
                <a:schemeClr val="lt1"/>
              </a:buClr>
              <a:buSzPts val="1900"/>
              <a:buChar char="●"/>
            </a:pPr>
            <a:r>
              <a:rPr b="1" lang="ko-KR" sz="1900">
                <a:solidFill>
                  <a:schemeClr val="lt1"/>
                </a:solidFill>
              </a:rPr>
              <a:t>성능 유지</a:t>
            </a:r>
            <a:r>
              <a:rPr lang="ko-KR" sz="1900">
                <a:solidFill>
                  <a:schemeClr val="lt1"/>
                </a:solidFill>
              </a:rPr>
              <a:t>: 메모리 절약에도 불구하고 모델의 성능 저하를 최소화</a:t>
            </a:r>
            <a:endParaRPr sz="1900">
              <a:solidFill>
                <a:schemeClr val="lt1"/>
              </a:solidFill>
            </a:endParaRPr>
          </a:p>
          <a:p>
            <a:pPr indent="0" lvl="0" marL="0" rtl="0" algn="ctr">
              <a:spcBef>
                <a:spcPts val="0"/>
              </a:spcBef>
              <a:spcAft>
                <a:spcPts val="0"/>
              </a:spcAft>
              <a:buNone/>
            </a:pPr>
            <a:r>
              <a:t/>
            </a:r>
            <a:endParaRPr sz="1800">
              <a:solidFill>
                <a:schemeClr val="lt1"/>
              </a:solidFill>
              <a:highlight>
                <a:schemeClr val="dk1"/>
              </a:highlight>
              <a:latin typeface="Malgun Gothic"/>
              <a:ea typeface="Malgun Gothic"/>
              <a:cs typeface="Malgun Gothic"/>
              <a:sym typeface="Malgun Gothic"/>
            </a:endParaRPr>
          </a:p>
        </p:txBody>
      </p:sp>
      <p:pic>
        <p:nvPicPr>
          <p:cNvPr id="284" name="Google Shape;284;g272e4ef035d_0_105"/>
          <p:cNvPicPr preferRelativeResize="0"/>
          <p:nvPr/>
        </p:nvPicPr>
        <p:blipFill>
          <a:blip r:embed="rId3">
            <a:alphaModFix/>
          </a:blip>
          <a:stretch>
            <a:fillRect/>
          </a:stretch>
        </p:blipFill>
        <p:spPr>
          <a:xfrm>
            <a:off x="8520900" y="1356876"/>
            <a:ext cx="3146200" cy="3878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272e4ef035d_6_1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2100"/>
              </a:spcAft>
              <a:buNone/>
            </a:pPr>
            <a:r>
              <a:rPr b="1" lang="ko-KR" sz="3300"/>
              <a:t>FacebookAI/ roberta-base with QLoRA</a:t>
            </a:r>
            <a:endParaRPr sz="3300"/>
          </a:p>
        </p:txBody>
      </p:sp>
      <p:pic>
        <p:nvPicPr>
          <p:cNvPr id="290" name="Google Shape;290;g272e4ef035d_6_16"/>
          <p:cNvPicPr preferRelativeResize="0"/>
          <p:nvPr/>
        </p:nvPicPr>
        <p:blipFill>
          <a:blip r:embed="rId3">
            <a:alphaModFix/>
          </a:blip>
          <a:stretch>
            <a:fillRect/>
          </a:stretch>
        </p:blipFill>
        <p:spPr>
          <a:xfrm>
            <a:off x="708450" y="1668700"/>
            <a:ext cx="4327425" cy="3409475"/>
          </a:xfrm>
          <a:prstGeom prst="rect">
            <a:avLst/>
          </a:prstGeom>
          <a:noFill/>
          <a:ln>
            <a:noFill/>
          </a:ln>
        </p:spPr>
      </p:pic>
      <p:sp>
        <p:nvSpPr>
          <p:cNvPr id="291" name="Google Shape;291;g272e4ef035d_6_16"/>
          <p:cNvSpPr txBox="1"/>
          <p:nvPr/>
        </p:nvSpPr>
        <p:spPr>
          <a:xfrm>
            <a:off x="794025" y="5149475"/>
            <a:ext cx="39282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KR" sz="1500">
                <a:solidFill>
                  <a:schemeClr val="lt1"/>
                </a:solidFill>
                <a:latin typeface="Noto Sans KR"/>
                <a:ea typeface="Noto Sans KR"/>
                <a:cs typeface="Noto Sans KR"/>
                <a:sym typeface="Noto Sans KR"/>
              </a:rPr>
              <a:t>- </a:t>
            </a:r>
            <a:r>
              <a:rPr lang="ko-KR" sz="1500">
                <a:solidFill>
                  <a:schemeClr val="lt1"/>
                </a:solidFill>
                <a:latin typeface="Noto Sans KR"/>
                <a:ea typeface="Noto Sans KR"/>
                <a:cs typeface="Noto Sans KR"/>
                <a:sym typeface="Noto Sans KR"/>
              </a:rPr>
              <a:t>4000개의 샘플 데이터로 학습한 결과</a:t>
            </a:r>
            <a:endParaRPr sz="1500">
              <a:solidFill>
                <a:schemeClr val="lt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lang="ko-KR" sz="1500">
                <a:solidFill>
                  <a:schemeClr val="lt1"/>
                </a:solidFill>
                <a:latin typeface="Noto Sans KR"/>
                <a:ea typeface="Noto Sans KR"/>
                <a:cs typeface="Noto Sans KR"/>
                <a:sym typeface="Noto Sans KR"/>
              </a:rPr>
              <a:t>- 동일한 세팅 (batch size, lr, decay </a:t>
            </a:r>
            <a:r>
              <a:rPr lang="ko-KR" sz="1500">
                <a:solidFill>
                  <a:schemeClr val="lt1"/>
                </a:solidFill>
                <a:latin typeface="Noto Sans KR"/>
                <a:ea typeface="Noto Sans KR"/>
                <a:cs typeface="Noto Sans KR"/>
                <a:sym typeface="Noto Sans KR"/>
              </a:rPr>
              <a:t>...</a:t>
            </a:r>
            <a:r>
              <a:rPr lang="ko-KR" sz="1500">
                <a:solidFill>
                  <a:schemeClr val="lt1"/>
                </a:solidFill>
                <a:latin typeface="Noto Sans KR"/>
                <a:ea typeface="Noto Sans KR"/>
                <a:cs typeface="Noto Sans KR"/>
                <a:sym typeface="Noto Sans KR"/>
              </a:rPr>
              <a:t>)</a:t>
            </a:r>
            <a:endParaRPr sz="1500">
              <a:solidFill>
                <a:schemeClr val="lt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lang="ko-KR" sz="1500">
                <a:solidFill>
                  <a:schemeClr val="lt1"/>
                </a:solidFill>
                <a:latin typeface="Noto Sans KR"/>
                <a:ea typeface="Noto Sans KR"/>
                <a:cs typeface="Noto Sans KR"/>
                <a:sym typeface="Noto Sans KR"/>
              </a:rPr>
              <a:t>- with QLoRA : Blue / wo. QLoRA : RED</a:t>
            </a:r>
            <a:endParaRPr sz="1500">
              <a:solidFill>
                <a:schemeClr val="lt1"/>
              </a:solidFill>
              <a:latin typeface="Noto Sans KR"/>
              <a:ea typeface="Noto Sans KR"/>
              <a:cs typeface="Noto Sans KR"/>
              <a:sym typeface="Noto Sans KR"/>
            </a:endParaRPr>
          </a:p>
        </p:txBody>
      </p:sp>
      <p:sp>
        <p:nvSpPr>
          <p:cNvPr id="292" name="Google Shape;292;g272e4ef035d_6_16"/>
          <p:cNvSpPr txBox="1"/>
          <p:nvPr>
            <p:ph idx="1" type="body"/>
          </p:nvPr>
        </p:nvSpPr>
        <p:spPr>
          <a:xfrm>
            <a:off x="5835900" y="1860313"/>
            <a:ext cx="6356100" cy="2043000"/>
          </a:xfrm>
          <a:prstGeom prst="rect">
            <a:avLst/>
          </a:prstGeom>
        </p:spPr>
        <p:txBody>
          <a:bodyPr anchorCtr="0" anchor="t" bIns="121900" lIns="121900" spcFirstLastPara="1" rIns="121900" wrap="square" tIns="121900">
            <a:normAutofit lnSpcReduction="10000"/>
          </a:bodyPr>
          <a:lstStyle/>
          <a:p>
            <a:pPr indent="-368300" lvl="0" marL="457200" rtl="0" algn="l">
              <a:lnSpc>
                <a:spcPct val="150000"/>
              </a:lnSpc>
              <a:spcBef>
                <a:spcPts val="0"/>
              </a:spcBef>
              <a:spcAft>
                <a:spcPts val="0"/>
              </a:spcAft>
              <a:buSzPts val="2200"/>
              <a:buChar char="●"/>
            </a:pPr>
            <a:r>
              <a:rPr lang="ko-KR" sz="2200"/>
              <a:t>QLoRA를 사용한 케이스(Blue)가 </a:t>
            </a:r>
            <a:endParaRPr sz="2200"/>
          </a:p>
          <a:p>
            <a:pPr indent="0" lvl="0" marL="457200" rtl="0" algn="l">
              <a:lnSpc>
                <a:spcPct val="150000"/>
              </a:lnSpc>
              <a:spcBef>
                <a:spcPts val="0"/>
              </a:spcBef>
              <a:spcAft>
                <a:spcPts val="0"/>
              </a:spcAft>
              <a:buNone/>
            </a:pPr>
            <a:r>
              <a:rPr lang="ko-KR" sz="2200"/>
              <a:t>그렇지 않은 케이스(Red)보다 </a:t>
            </a:r>
            <a:endParaRPr sz="2200"/>
          </a:p>
          <a:p>
            <a:pPr indent="0" lvl="0" marL="457200" rtl="0" algn="l">
              <a:lnSpc>
                <a:spcPct val="150000"/>
              </a:lnSpc>
              <a:spcBef>
                <a:spcPts val="0"/>
              </a:spcBef>
              <a:spcAft>
                <a:spcPts val="0"/>
              </a:spcAft>
              <a:buNone/>
            </a:pPr>
            <a:r>
              <a:rPr lang="ko-KR" sz="2200"/>
              <a:t>효율적인 메모리 관리와 학습시간이 짧음</a:t>
            </a:r>
            <a:endParaRPr sz="2200"/>
          </a:p>
          <a:p>
            <a:pPr indent="-368300" lvl="0" marL="457200" rtl="0" algn="l">
              <a:lnSpc>
                <a:spcPct val="150000"/>
              </a:lnSpc>
              <a:spcBef>
                <a:spcPts val="0"/>
              </a:spcBef>
              <a:spcAft>
                <a:spcPts val="0"/>
              </a:spcAft>
              <a:buSzPts val="2200"/>
              <a:buChar char="●"/>
            </a:pPr>
            <a:r>
              <a:rPr lang="ko-KR" sz="2200"/>
              <a:t>두 모델의 예측 성능은 비슷</a:t>
            </a:r>
            <a:endParaRPr sz="2200"/>
          </a:p>
        </p:txBody>
      </p:sp>
      <p:sp>
        <p:nvSpPr>
          <p:cNvPr id="293" name="Google Shape;293;g272e4ef035d_6_16"/>
          <p:cNvSpPr txBox="1"/>
          <p:nvPr/>
        </p:nvSpPr>
        <p:spPr>
          <a:xfrm>
            <a:off x="5835900" y="4833725"/>
            <a:ext cx="6042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 </a:t>
            </a:r>
            <a:r>
              <a:rPr b="1" lang="ko-KR" sz="2400">
                <a:solidFill>
                  <a:schemeClr val="lt1"/>
                </a:solidFill>
                <a:latin typeface="Noto Sans KR"/>
                <a:ea typeface="Noto Sans KR"/>
                <a:cs typeface="Noto Sans KR"/>
                <a:sym typeface="Noto Sans KR"/>
              </a:rPr>
              <a:t>성능은 유지한 상태로 효율적인 학습 가능</a:t>
            </a:r>
            <a:endParaRPr b="1" sz="2400">
              <a:solidFill>
                <a:schemeClr val="lt1"/>
              </a:solidFill>
              <a:latin typeface="Noto Sans KR"/>
              <a:ea typeface="Noto Sans KR"/>
              <a:cs typeface="Noto Sans KR"/>
              <a:sym typeface="Noto Sans K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e1a522dc30_0_5"/>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다른 go_emotions </a:t>
            </a:r>
            <a:r>
              <a:rPr lang="ko-KR"/>
              <a:t>finetuning models 비교</a:t>
            </a:r>
            <a:endParaRPr/>
          </a:p>
        </p:txBody>
      </p:sp>
      <p:sp>
        <p:nvSpPr>
          <p:cNvPr id="299" name="Google Shape;299;g2e1a522dc30_0_5"/>
          <p:cNvSpPr/>
          <p:nvPr/>
        </p:nvSpPr>
        <p:spPr>
          <a:xfrm>
            <a:off x="4544450" y="1533700"/>
            <a:ext cx="3159300" cy="849300"/>
          </a:xfrm>
          <a:prstGeom prst="roundRect">
            <a:avLst>
              <a:gd fmla="val 16667" name="adj"/>
            </a:avLst>
          </a:prstGeom>
          <a:noFill/>
          <a:ln cap="flat" cmpd="sng" w="76200">
            <a:solidFill>
              <a:srgbClr val="FF7F0E"/>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sz="1800">
                <a:solidFill>
                  <a:schemeClr val="lt1"/>
                </a:solidFill>
                <a:latin typeface="Noto Sans KR"/>
                <a:ea typeface="Noto Sans KR"/>
                <a:cs typeface="Noto Sans KR"/>
                <a:sym typeface="Noto Sans KR"/>
              </a:rPr>
              <a:t>RoBERTa</a:t>
            </a:r>
            <a:endParaRPr sz="1800">
              <a:solidFill>
                <a:schemeClr val="lt1"/>
              </a:solidFill>
              <a:latin typeface="Noto Sans KR"/>
              <a:ea typeface="Noto Sans KR"/>
              <a:cs typeface="Noto Sans KR"/>
              <a:sym typeface="Noto Sans KR"/>
            </a:endParaRPr>
          </a:p>
          <a:p>
            <a:pPr indent="0" lvl="0" marL="0" rtl="0" algn="ctr">
              <a:spcBef>
                <a:spcPts val="0"/>
              </a:spcBef>
              <a:spcAft>
                <a:spcPts val="0"/>
              </a:spcAft>
              <a:buNone/>
            </a:pPr>
            <a:r>
              <a:rPr lang="ko-KR" sz="1800">
                <a:solidFill>
                  <a:schemeClr val="lt1"/>
                </a:solidFill>
                <a:latin typeface="Noto Sans KR"/>
                <a:ea typeface="Noto Sans KR"/>
                <a:cs typeface="Noto Sans KR"/>
                <a:sym typeface="Noto Sans KR"/>
              </a:rPr>
              <a:t>(FacebookAI/roberta-base)</a:t>
            </a:r>
            <a:endParaRPr sz="1800">
              <a:solidFill>
                <a:schemeClr val="lt1"/>
              </a:solidFill>
              <a:latin typeface="Noto Sans KR"/>
              <a:ea typeface="Noto Sans KR"/>
              <a:cs typeface="Noto Sans KR"/>
              <a:sym typeface="Noto Sans KR"/>
            </a:endParaRPr>
          </a:p>
        </p:txBody>
      </p:sp>
      <p:sp>
        <p:nvSpPr>
          <p:cNvPr id="300" name="Google Shape;300;g2e1a522dc30_0_5"/>
          <p:cNvSpPr/>
          <p:nvPr/>
        </p:nvSpPr>
        <p:spPr>
          <a:xfrm>
            <a:off x="8130325" y="1533700"/>
            <a:ext cx="3159300" cy="849300"/>
          </a:xfrm>
          <a:prstGeom prst="roundRect">
            <a:avLst>
              <a:gd fmla="val 16667" name="adj"/>
            </a:avLst>
          </a:prstGeom>
          <a:noFill/>
          <a:ln cap="flat" cmpd="sng" w="76200">
            <a:solidFill>
              <a:srgbClr val="2CA02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sz="1800">
                <a:solidFill>
                  <a:schemeClr val="lt1"/>
                </a:solidFill>
                <a:latin typeface="Noto Sans KR"/>
                <a:ea typeface="Noto Sans KR"/>
                <a:cs typeface="Noto Sans KR"/>
                <a:sym typeface="Noto Sans KR"/>
              </a:rPr>
              <a:t>RoBERTa with QLoRA</a:t>
            </a:r>
            <a:endParaRPr sz="1800">
              <a:solidFill>
                <a:schemeClr val="lt1"/>
              </a:solidFill>
              <a:latin typeface="Noto Sans KR"/>
              <a:ea typeface="Noto Sans KR"/>
              <a:cs typeface="Noto Sans KR"/>
              <a:sym typeface="Noto Sans KR"/>
            </a:endParaRPr>
          </a:p>
          <a:p>
            <a:pPr indent="0" lvl="0" marL="0" rtl="0" algn="ctr">
              <a:spcBef>
                <a:spcPts val="0"/>
              </a:spcBef>
              <a:spcAft>
                <a:spcPts val="0"/>
              </a:spcAft>
              <a:buNone/>
            </a:pPr>
            <a:r>
              <a:rPr lang="ko-KR" sz="1800">
                <a:solidFill>
                  <a:schemeClr val="lt1"/>
                </a:solidFill>
                <a:latin typeface="Noto Sans KR"/>
                <a:ea typeface="Noto Sans KR"/>
                <a:cs typeface="Noto Sans KR"/>
                <a:sym typeface="Noto Sans KR"/>
              </a:rPr>
              <a:t>(FacebookAI/roberta-base)</a:t>
            </a:r>
            <a:endParaRPr sz="1800">
              <a:solidFill>
                <a:schemeClr val="lt1"/>
              </a:solidFill>
              <a:latin typeface="Noto Sans KR"/>
              <a:ea typeface="Noto Sans KR"/>
              <a:cs typeface="Noto Sans KR"/>
              <a:sym typeface="Noto Sans KR"/>
            </a:endParaRPr>
          </a:p>
        </p:txBody>
      </p:sp>
      <p:pic>
        <p:nvPicPr>
          <p:cNvPr id="301" name="Google Shape;301;g2e1a522dc30_0_5"/>
          <p:cNvPicPr preferRelativeResize="0"/>
          <p:nvPr/>
        </p:nvPicPr>
        <p:blipFill rotWithShape="1">
          <a:blip r:embed="rId3">
            <a:alphaModFix/>
          </a:blip>
          <a:srcRect b="0" l="-740" r="740" t="0"/>
          <a:stretch/>
        </p:blipFill>
        <p:spPr>
          <a:xfrm>
            <a:off x="273625" y="2629275"/>
            <a:ext cx="8445157" cy="3643375"/>
          </a:xfrm>
          <a:prstGeom prst="rect">
            <a:avLst/>
          </a:prstGeom>
          <a:noFill/>
          <a:ln>
            <a:noFill/>
          </a:ln>
        </p:spPr>
      </p:pic>
      <p:sp>
        <p:nvSpPr>
          <p:cNvPr id="302" name="Google Shape;302;g2e1a522dc30_0_5"/>
          <p:cNvSpPr/>
          <p:nvPr/>
        </p:nvSpPr>
        <p:spPr>
          <a:xfrm>
            <a:off x="666675" y="1533700"/>
            <a:ext cx="3451200" cy="849300"/>
          </a:xfrm>
          <a:prstGeom prst="roundRect">
            <a:avLst>
              <a:gd fmla="val 16667" name="adj"/>
            </a:avLst>
          </a:prstGeom>
          <a:noFill/>
          <a:ln cap="flat" cmpd="sng" w="76200">
            <a:solidFill>
              <a:srgbClr val="1F77B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sz="1800">
                <a:solidFill>
                  <a:schemeClr val="lt1"/>
                </a:solidFill>
                <a:latin typeface="Noto Sans KR"/>
                <a:ea typeface="Noto Sans KR"/>
                <a:cs typeface="Noto Sans KR"/>
                <a:sym typeface="Noto Sans KR"/>
              </a:rPr>
              <a:t>MicroSoft</a:t>
            </a:r>
            <a:endParaRPr sz="1800">
              <a:solidFill>
                <a:schemeClr val="lt1"/>
              </a:solidFill>
              <a:latin typeface="Noto Sans KR"/>
              <a:ea typeface="Noto Sans KR"/>
              <a:cs typeface="Noto Sans KR"/>
              <a:sym typeface="Noto Sans KR"/>
            </a:endParaRPr>
          </a:p>
          <a:p>
            <a:pPr indent="0" lvl="0" marL="0" rtl="0" algn="ctr">
              <a:spcBef>
                <a:spcPts val="0"/>
              </a:spcBef>
              <a:spcAft>
                <a:spcPts val="0"/>
              </a:spcAft>
              <a:buNone/>
            </a:pPr>
            <a:r>
              <a:rPr lang="ko-KR" sz="1500">
                <a:solidFill>
                  <a:schemeClr val="lt1"/>
                </a:solidFill>
                <a:latin typeface="Noto Sans KR"/>
                <a:ea typeface="Noto Sans KR"/>
                <a:cs typeface="Noto Sans KR"/>
                <a:sym typeface="Noto Sans KR"/>
              </a:rPr>
              <a:t>(</a:t>
            </a:r>
            <a:r>
              <a:rPr lang="ko-KR" sz="1500">
                <a:solidFill>
                  <a:schemeClr val="lt1"/>
                </a:solidFill>
                <a:latin typeface="Noto Sans KR"/>
                <a:ea typeface="Noto Sans KR"/>
                <a:cs typeface="Noto Sans KR"/>
                <a:sym typeface="Noto Sans KR"/>
              </a:rPr>
              <a:t> XtremeDistilTransformers for Distilling Massive Neural Networks</a:t>
            </a:r>
            <a:r>
              <a:rPr lang="ko-KR" sz="1500">
                <a:solidFill>
                  <a:schemeClr val="lt1"/>
                </a:solidFill>
                <a:latin typeface="Noto Sans KR"/>
                <a:ea typeface="Noto Sans KR"/>
                <a:cs typeface="Noto Sans KR"/>
                <a:sym typeface="Noto Sans KR"/>
              </a:rPr>
              <a:t>)</a:t>
            </a:r>
            <a:endParaRPr sz="1500">
              <a:solidFill>
                <a:schemeClr val="lt1"/>
              </a:solidFill>
              <a:latin typeface="Noto Sans KR"/>
              <a:ea typeface="Noto Sans KR"/>
              <a:cs typeface="Noto Sans KR"/>
              <a:sym typeface="Noto Sans KR"/>
            </a:endParaRPr>
          </a:p>
        </p:txBody>
      </p:sp>
      <p:sp>
        <p:nvSpPr>
          <p:cNvPr id="303" name="Google Shape;303;g2e1a522dc30_0_5"/>
          <p:cNvSpPr/>
          <p:nvPr/>
        </p:nvSpPr>
        <p:spPr>
          <a:xfrm>
            <a:off x="9839050" y="1208575"/>
            <a:ext cx="1372500" cy="421800"/>
          </a:xfrm>
          <a:prstGeom prst="roundRect">
            <a:avLst>
              <a:gd fmla="val 16667" name="adj"/>
            </a:avLst>
          </a:prstGeom>
          <a:solidFill>
            <a:schemeClr val="dk1"/>
          </a:solidFill>
          <a:ln cap="flat" cmpd="sng" w="28575">
            <a:solidFill>
              <a:srgbClr val="2CA02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ko-KR" sz="1500">
                <a:solidFill>
                  <a:schemeClr val="lt1"/>
                </a:solidFill>
                <a:latin typeface="Noto Sans KR"/>
                <a:ea typeface="Noto Sans KR"/>
                <a:cs typeface="Noto Sans KR"/>
                <a:sym typeface="Noto Sans KR"/>
              </a:rPr>
              <a:t>Our Model</a:t>
            </a:r>
            <a:endParaRPr sz="1500">
              <a:solidFill>
                <a:schemeClr val="lt1"/>
              </a:solidFill>
              <a:latin typeface="Noto Sans KR"/>
              <a:ea typeface="Noto Sans KR"/>
              <a:cs typeface="Noto Sans KR"/>
              <a:sym typeface="Noto Sans KR"/>
            </a:endParaRPr>
          </a:p>
        </p:txBody>
      </p:sp>
      <p:sp>
        <p:nvSpPr>
          <p:cNvPr id="304" name="Google Shape;304;g2e1a522dc30_0_5"/>
          <p:cNvSpPr/>
          <p:nvPr/>
        </p:nvSpPr>
        <p:spPr>
          <a:xfrm>
            <a:off x="5421450" y="5846175"/>
            <a:ext cx="6511500" cy="67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sz="2100">
                <a:solidFill>
                  <a:schemeClr val="lt1"/>
                </a:solidFill>
                <a:latin typeface="Noto Sans KR"/>
                <a:ea typeface="Noto Sans KR"/>
                <a:cs typeface="Noto Sans KR"/>
                <a:sym typeface="Noto Sans KR"/>
              </a:rPr>
              <a:t>⇒ </a:t>
            </a:r>
            <a:r>
              <a:rPr lang="ko-KR" sz="2100">
                <a:solidFill>
                  <a:schemeClr val="lt1"/>
                </a:solidFill>
                <a:latin typeface="Noto Sans KR"/>
                <a:ea typeface="Noto Sans KR"/>
                <a:cs typeface="Noto Sans KR"/>
                <a:sym typeface="Noto Sans KR"/>
              </a:rPr>
              <a:t>다른 모델과 비슷하거나 나은 성능을 보이는 것을 확인</a:t>
            </a:r>
            <a:endParaRPr sz="1100">
              <a:latin typeface="Noto Sans KR"/>
              <a:ea typeface="Noto Sans KR"/>
              <a:cs typeface="Noto Sans KR"/>
              <a:sym typeface="Noto Sans K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2a7930cc716_0_123"/>
          <p:cNvSpPr txBox="1"/>
          <p:nvPr>
            <p:ph type="title"/>
          </p:nvPr>
        </p:nvSpPr>
        <p:spPr>
          <a:xfrm>
            <a:off x="680600" y="2743200"/>
            <a:ext cx="10830900" cy="1038300"/>
          </a:xfrm>
          <a:prstGeom prst="rect">
            <a:avLst/>
          </a:prstGeom>
          <a:noFill/>
          <a:ln>
            <a:noFill/>
          </a:ln>
        </p:spPr>
        <p:txBody>
          <a:bodyPr anchorCtr="0" anchor="b" bIns="121900" lIns="121900" spcFirstLastPara="1" rIns="121900" wrap="square" tIns="121900">
            <a:normAutofit/>
          </a:bodyPr>
          <a:lstStyle/>
          <a:p>
            <a:pPr indent="0" lvl="0" marL="0" rtl="0" algn="l">
              <a:lnSpc>
                <a:spcPct val="100000"/>
              </a:lnSpc>
              <a:spcBef>
                <a:spcPts val="0"/>
              </a:spcBef>
              <a:spcAft>
                <a:spcPts val="0"/>
              </a:spcAft>
              <a:buSzPts val="4800"/>
              <a:buNone/>
            </a:pPr>
            <a:r>
              <a:rPr lang="ko-KR"/>
              <a:t>Task</a:t>
            </a:r>
            <a:endParaRPr/>
          </a:p>
        </p:txBody>
      </p:sp>
      <p:sp>
        <p:nvSpPr>
          <p:cNvPr id="79" name="Google Shape;79;g2a7930cc716_0_123"/>
          <p:cNvSpPr txBox="1"/>
          <p:nvPr>
            <p:ph idx="1" type="subTitle"/>
          </p:nvPr>
        </p:nvSpPr>
        <p:spPr>
          <a:xfrm>
            <a:off x="680600" y="4243083"/>
            <a:ext cx="10830900" cy="677100"/>
          </a:xfrm>
          <a:prstGeom prst="rect">
            <a:avLst/>
          </a:prstGeom>
          <a:noFill/>
          <a:ln>
            <a:noFill/>
          </a:ln>
        </p:spPr>
        <p:txBody>
          <a:bodyPr anchorCtr="0" anchor="t" bIns="121900" lIns="121900" spcFirstLastPara="1" rIns="121900" wrap="square" tIns="121900">
            <a:spAutoFit/>
          </a:bodyPr>
          <a:lstStyle/>
          <a:p>
            <a:pPr indent="0" lvl="0" marL="0" rtl="0" algn="l">
              <a:lnSpc>
                <a:spcPct val="150000"/>
              </a:lnSpc>
              <a:spcBef>
                <a:spcPts val="0"/>
              </a:spcBef>
              <a:spcAft>
                <a:spcPts val="0"/>
              </a:spcAft>
              <a:buSzPts val="2800"/>
              <a:buNone/>
            </a:pPr>
            <a:r>
              <a:rPr lang="ko-KR"/>
              <a:t>가사</a:t>
            </a:r>
            <a:r>
              <a:rPr lang="ko-KR"/>
              <a:t>의 감정 분석을 통한 음악 추천</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e230221900_0_0"/>
          <p:cNvSpPr txBox="1"/>
          <p:nvPr>
            <p:ph type="title"/>
          </p:nvPr>
        </p:nvSpPr>
        <p:spPr>
          <a:xfrm>
            <a:off x="680600" y="2743200"/>
            <a:ext cx="10830900" cy="10383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ko-KR"/>
              <a:t>음악 추천 시스템</a:t>
            </a:r>
            <a:endParaRPr/>
          </a:p>
        </p:txBody>
      </p:sp>
      <p:sp>
        <p:nvSpPr>
          <p:cNvPr id="310" name="Google Shape;310;g2e230221900_0_0"/>
          <p:cNvSpPr txBox="1"/>
          <p:nvPr>
            <p:ph idx="1" type="subTitle"/>
          </p:nvPr>
        </p:nvSpPr>
        <p:spPr>
          <a:xfrm>
            <a:off x="680600" y="4243083"/>
            <a:ext cx="10830900" cy="6771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None/>
            </a:pPr>
            <a:r>
              <a:rPr lang="ko-KR"/>
              <a:t>roberta-base-go_emotions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272e4ef035d_2_4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ko-KR"/>
              <a:t>roberta-base-go_emotions</a:t>
            </a:r>
            <a:endParaRPr/>
          </a:p>
        </p:txBody>
      </p:sp>
      <p:grpSp>
        <p:nvGrpSpPr>
          <p:cNvPr id="316" name="Google Shape;316;g272e4ef035d_2_46"/>
          <p:cNvGrpSpPr/>
          <p:nvPr/>
        </p:nvGrpSpPr>
        <p:grpSpPr>
          <a:xfrm>
            <a:off x="752578" y="1778147"/>
            <a:ext cx="3168653" cy="3426797"/>
            <a:chOff x="571536" y="1957150"/>
            <a:chExt cx="1755000" cy="1897977"/>
          </a:xfrm>
        </p:grpSpPr>
        <p:sp>
          <p:nvSpPr>
            <p:cNvPr id="317" name="Google Shape;317;g272e4ef035d_2_46"/>
            <p:cNvSpPr/>
            <p:nvPr/>
          </p:nvSpPr>
          <p:spPr>
            <a:xfrm>
              <a:off x="1151886" y="1957150"/>
              <a:ext cx="594300" cy="594300"/>
            </a:xfrm>
            <a:prstGeom prst="ellipse">
              <a:avLst/>
            </a:prstGeom>
            <a:noFill/>
            <a:ln cap="flat" cmpd="sng" w="38100">
              <a:solidFill>
                <a:schemeClr val="accent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Noto Sans KR"/>
                <a:ea typeface="Noto Sans KR"/>
                <a:cs typeface="Noto Sans KR"/>
                <a:sym typeface="Noto Sans KR"/>
              </a:endParaRPr>
            </a:p>
          </p:txBody>
        </p:sp>
        <p:sp>
          <p:nvSpPr>
            <p:cNvPr id="318" name="Google Shape;318;g272e4ef035d_2_46"/>
            <p:cNvSpPr txBox="1"/>
            <p:nvPr/>
          </p:nvSpPr>
          <p:spPr>
            <a:xfrm>
              <a:off x="1230636" y="2118324"/>
              <a:ext cx="436800" cy="289800"/>
            </a:xfrm>
            <a:prstGeom prst="rect">
              <a:avLst/>
            </a:prstGeom>
            <a:noFill/>
            <a:ln>
              <a:noFill/>
            </a:ln>
          </p:spPr>
          <p:txBody>
            <a:bodyPr anchorCtr="0" anchor="t" bIns="121900" lIns="121900" spcFirstLastPara="1" rIns="121900" wrap="square" tIns="121900">
              <a:spAutoFit/>
            </a:bodyPr>
            <a:lstStyle/>
            <a:p>
              <a:pPr indent="0" lvl="0" marL="0" marR="0" rtl="0" algn="ctr">
                <a:lnSpc>
                  <a:spcPct val="115000"/>
                </a:lnSpc>
                <a:spcBef>
                  <a:spcPts val="0"/>
                </a:spcBef>
                <a:spcAft>
                  <a:spcPts val="2100"/>
                </a:spcAft>
                <a:buClr>
                  <a:srgbClr val="000000"/>
                </a:buClr>
                <a:buSzPts val="1800"/>
                <a:buFont typeface="Arial"/>
                <a:buNone/>
              </a:pPr>
              <a:r>
                <a:rPr b="1" i="0" lang="ko-KR" sz="1800" u="none" cap="none" strike="noStrike">
                  <a:solidFill>
                    <a:schemeClr val="lt1"/>
                  </a:solidFill>
                  <a:latin typeface="Noto Sans KR"/>
                  <a:ea typeface="Noto Sans KR"/>
                  <a:cs typeface="Noto Sans KR"/>
                  <a:sym typeface="Noto Sans KR"/>
                </a:rPr>
                <a:t>가사</a:t>
              </a:r>
              <a:endParaRPr b="1" i="0" sz="1800" u="none" cap="none" strike="noStrike">
                <a:solidFill>
                  <a:schemeClr val="lt1"/>
                </a:solidFill>
                <a:latin typeface="Noto Sans KR"/>
                <a:ea typeface="Noto Sans KR"/>
                <a:cs typeface="Noto Sans KR"/>
                <a:sym typeface="Noto Sans KR"/>
              </a:endParaRPr>
            </a:p>
          </p:txBody>
        </p:sp>
        <p:sp>
          <p:nvSpPr>
            <p:cNvPr id="319" name="Google Shape;319;g272e4ef035d_2_46"/>
            <p:cNvSpPr txBox="1"/>
            <p:nvPr/>
          </p:nvSpPr>
          <p:spPr>
            <a:xfrm>
              <a:off x="571536" y="3117727"/>
              <a:ext cx="1755000" cy="737400"/>
            </a:xfrm>
            <a:prstGeom prst="rect">
              <a:avLst/>
            </a:prstGeom>
            <a:noFill/>
            <a:ln>
              <a:noFill/>
            </a:ln>
          </p:spPr>
          <p:txBody>
            <a:bodyPr anchorCtr="0" anchor="t" bIns="121900" lIns="121900" spcFirstLastPara="1" rIns="121900" wrap="square" tIns="121900">
              <a:noAutofit/>
            </a:bodyPr>
            <a:lstStyle/>
            <a:p>
              <a:pPr indent="-311150" lvl="0" marL="457200" rtl="0" algn="l">
                <a:lnSpc>
                  <a:spcPct val="130000"/>
                </a:lnSpc>
                <a:spcBef>
                  <a:spcPts val="0"/>
                </a:spcBef>
                <a:spcAft>
                  <a:spcPts val="0"/>
                </a:spcAft>
                <a:buClr>
                  <a:schemeClr val="lt1"/>
                </a:buClr>
                <a:buSzPts val="1300"/>
                <a:buFont typeface="Noto Sans KR"/>
                <a:buChar char="●"/>
              </a:pPr>
              <a:r>
                <a:rPr lang="ko-KR" sz="1300">
                  <a:solidFill>
                    <a:schemeClr val="lt1"/>
                  </a:solidFill>
                  <a:latin typeface="Noto Sans KR"/>
                  <a:ea typeface="Noto Sans KR"/>
                  <a:cs typeface="Noto Sans KR"/>
                  <a:sym typeface="Noto Sans KR"/>
                </a:rPr>
                <a:t>특수기호 제거 (\n 등)</a:t>
              </a:r>
              <a:endParaRPr sz="1300">
                <a:solidFill>
                  <a:schemeClr val="lt1"/>
                </a:solidFill>
                <a:latin typeface="Noto Sans KR"/>
                <a:ea typeface="Noto Sans KR"/>
                <a:cs typeface="Noto Sans KR"/>
                <a:sym typeface="Noto Sans KR"/>
              </a:endParaRPr>
            </a:p>
            <a:p>
              <a:pPr indent="-311150" lvl="0" marL="457200" rtl="0" algn="l">
                <a:lnSpc>
                  <a:spcPct val="150000"/>
                </a:lnSpc>
                <a:spcBef>
                  <a:spcPts val="0"/>
                </a:spcBef>
                <a:spcAft>
                  <a:spcPts val="0"/>
                </a:spcAft>
                <a:buClr>
                  <a:schemeClr val="lt1"/>
                </a:buClr>
                <a:buSzPts val="1300"/>
                <a:buFont typeface="Noto Sans KR"/>
                <a:buChar char="●"/>
              </a:pPr>
              <a:r>
                <a:rPr lang="ko-KR" sz="1300">
                  <a:solidFill>
                    <a:schemeClr val="lt1"/>
                  </a:solidFill>
                  <a:latin typeface="Noto Sans KR"/>
                  <a:ea typeface="Noto Sans KR"/>
                  <a:cs typeface="Noto Sans KR"/>
                  <a:sym typeface="Noto Sans KR"/>
                </a:rPr>
                <a:t>곡별 512 토큰으로 제한</a:t>
              </a:r>
              <a:endParaRPr sz="1300">
                <a:solidFill>
                  <a:schemeClr val="lt1"/>
                </a:solidFill>
                <a:latin typeface="Noto Sans KR"/>
                <a:ea typeface="Noto Sans KR"/>
                <a:cs typeface="Noto Sans KR"/>
                <a:sym typeface="Noto Sans KR"/>
              </a:endParaRPr>
            </a:p>
          </p:txBody>
        </p:sp>
      </p:grpSp>
      <p:sp>
        <p:nvSpPr>
          <p:cNvPr id="320" name="Google Shape;320;g272e4ef035d_2_46"/>
          <p:cNvSpPr txBox="1"/>
          <p:nvPr/>
        </p:nvSpPr>
        <p:spPr>
          <a:xfrm>
            <a:off x="793996" y="2914790"/>
            <a:ext cx="3085800" cy="806100"/>
          </a:xfrm>
          <a:prstGeom prst="rect">
            <a:avLst/>
          </a:prstGeom>
          <a:noFill/>
          <a:ln>
            <a:noFill/>
          </a:ln>
        </p:spPr>
        <p:txBody>
          <a:bodyPr anchorCtr="0" anchor="b"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600"/>
              <a:buFont typeface="Arial"/>
              <a:buNone/>
            </a:pPr>
            <a:r>
              <a:rPr b="1" lang="ko-KR" sz="1600">
                <a:solidFill>
                  <a:schemeClr val="lt1"/>
                </a:solidFill>
                <a:latin typeface="Noto Sans KR"/>
                <a:ea typeface="Noto Sans KR"/>
                <a:cs typeface="Noto Sans KR"/>
                <a:sym typeface="Noto Sans KR"/>
              </a:rPr>
              <a:t>노래 가사 전처리</a:t>
            </a:r>
            <a:endParaRPr b="1" i="0" sz="1600" u="none" cap="none" strike="noStrike">
              <a:solidFill>
                <a:schemeClr val="lt1"/>
              </a:solidFill>
              <a:latin typeface="Noto Sans KR"/>
              <a:ea typeface="Noto Sans KR"/>
              <a:cs typeface="Noto Sans KR"/>
              <a:sym typeface="Noto Sans K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e230221900_0_4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ko-KR"/>
              <a:t>roberta-base-go_emotions</a:t>
            </a:r>
            <a:endParaRPr/>
          </a:p>
        </p:txBody>
      </p:sp>
      <p:grpSp>
        <p:nvGrpSpPr>
          <p:cNvPr id="326" name="Google Shape;326;g2e230221900_0_44"/>
          <p:cNvGrpSpPr/>
          <p:nvPr/>
        </p:nvGrpSpPr>
        <p:grpSpPr>
          <a:xfrm>
            <a:off x="752578" y="1778147"/>
            <a:ext cx="3168653" cy="3426797"/>
            <a:chOff x="571536" y="1957150"/>
            <a:chExt cx="1755000" cy="1897977"/>
          </a:xfrm>
        </p:grpSpPr>
        <p:sp>
          <p:nvSpPr>
            <p:cNvPr id="327" name="Google Shape;327;g2e230221900_0_44"/>
            <p:cNvSpPr/>
            <p:nvPr/>
          </p:nvSpPr>
          <p:spPr>
            <a:xfrm>
              <a:off x="1151886" y="1957150"/>
              <a:ext cx="594300" cy="594300"/>
            </a:xfrm>
            <a:prstGeom prst="ellipse">
              <a:avLst/>
            </a:prstGeom>
            <a:noFill/>
            <a:ln cap="flat" cmpd="sng" w="38100">
              <a:solidFill>
                <a:schemeClr val="accent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Noto Sans KR"/>
                <a:ea typeface="Noto Sans KR"/>
                <a:cs typeface="Noto Sans KR"/>
                <a:sym typeface="Noto Sans KR"/>
              </a:endParaRPr>
            </a:p>
          </p:txBody>
        </p:sp>
        <p:sp>
          <p:nvSpPr>
            <p:cNvPr id="328" name="Google Shape;328;g2e230221900_0_44"/>
            <p:cNvSpPr txBox="1"/>
            <p:nvPr/>
          </p:nvSpPr>
          <p:spPr>
            <a:xfrm>
              <a:off x="1230636" y="2118324"/>
              <a:ext cx="436800" cy="289800"/>
            </a:xfrm>
            <a:prstGeom prst="rect">
              <a:avLst/>
            </a:prstGeom>
            <a:noFill/>
            <a:ln>
              <a:noFill/>
            </a:ln>
          </p:spPr>
          <p:txBody>
            <a:bodyPr anchorCtr="0" anchor="t" bIns="121900" lIns="121900" spcFirstLastPara="1" rIns="121900" wrap="square" tIns="121900">
              <a:spAutoFit/>
            </a:bodyPr>
            <a:lstStyle/>
            <a:p>
              <a:pPr indent="0" lvl="0" marL="0" marR="0" rtl="0" algn="ctr">
                <a:lnSpc>
                  <a:spcPct val="115000"/>
                </a:lnSpc>
                <a:spcBef>
                  <a:spcPts val="0"/>
                </a:spcBef>
                <a:spcAft>
                  <a:spcPts val="2100"/>
                </a:spcAft>
                <a:buClr>
                  <a:srgbClr val="000000"/>
                </a:buClr>
                <a:buSzPts val="1800"/>
                <a:buFont typeface="Arial"/>
                <a:buNone/>
              </a:pPr>
              <a:r>
                <a:rPr b="1" i="0" lang="ko-KR" sz="1800" u="none" cap="none" strike="noStrike">
                  <a:solidFill>
                    <a:schemeClr val="lt1"/>
                  </a:solidFill>
                  <a:latin typeface="Noto Sans KR"/>
                  <a:ea typeface="Noto Sans KR"/>
                  <a:cs typeface="Noto Sans KR"/>
                  <a:sym typeface="Noto Sans KR"/>
                </a:rPr>
                <a:t>가사</a:t>
              </a:r>
              <a:endParaRPr b="1" i="0" sz="1800" u="none" cap="none" strike="noStrike">
                <a:solidFill>
                  <a:schemeClr val="lt1"/>
                </a:solidFill>
                <a:latin typeface="Noto Sans KR"/>
                <a:ea typeface="Noto Sans KR"/>
                <a:cs typeface="Noto Sans KR"/>
                <a:sym typeface="Noto Sans KR"/>
              </a:endParaRPr>
            </a:p>
          </p:txBody>
        </p:sp>
        <p:sp>
          <p:nvSpPr>
            <p:cNvPr id="329" name="Google Shape;329;g2e230221900_0_44"/>
            <p:cNvSpPr txBox="1"/>
            <p:nvPr/>
          </p:nvSpPr>
          <p:spPr>
            <a:xfrm>
              <a:off x="571536" y="3117727"/>
              <a:ext cx="1755000" cy="737400"/>
            </a:xfrm>
            <a:prstGeom prst="rect">
              <a:avLst/>
            </a:prstGeom>
            <a:noFill/>
            <a:ln>
              <a:noFill/>
            </a:ln>
          </p:spPr>
          <p:txBody>
            <a:bodyPr anchorCtr="0" anchor="t" bIns="121900" lIns="121900" spcFirstLastPara="1" rIns="121900" wrap="square" tIns="121900">
              <a:noAutofit/>
            </a:bodyPr>
            <a:lstStyle/>
            <a:p>
              <a:pPr indent="-311150" lvl="0" marL="457200" rtl="0" algn="l">
                <a:lnSpc>
                  <a:spcPct val="130000"/>
                </a:lnSpc>
                <a:spcBef>
                  <a:spcPts val="0"/>
                </a:spcBef>
                <a:spcAft>
                  <a:spcPts val="0"/>
                </a:spcAft>
                <a:buClr>
                  <a:schemeClr val="lt1"/>
                </a:buClr>
                <a:buSzPts val="1300"/>
                <a:buFont typeface="Noto Sans KR"/>
                <a:buChar char="●"/>
              </a:pPr>
              <a:r>
                <a:rPr lang="ko-KR" sz="1300">
                  <a:solidFill>
                    <a:schemeClr val="lt1"/>
                  </a:solidFill>
                  <a:latin typeface="Noto Sans KR"/>
                  <a:ea typeface="Noto Sans KR"/>
                  <a:cs typeface="Noto Sans KR"/>
                  <a:sym typeface="Noto Sans KR"/>
                </a:rPr>
                <a:t>특수기호 제거 (\n 등)</a:t>
              </a:r>
              <a:endParaRPr sz="1300">
                <a:solidFill>
                  <a:schemeClr val="lt1"/>
                </a:solidFill>
                <a:latin typeface="Noto Sans KR"/>
                <a:ea typeface="Noto Sans KR"/>
                <a:cs typeface="Noto Sans KR"/>
                <a:sym typeface="Noto Sans KR"/>
              </a:endParaRPr>
            </a:p>
            <a:p>
              <a:pPr indent="-311150" lvl="0" marL="457200" rtl="0" algn="l">
                <a:lnSpc>
                  <a:spcPct val="150000"/>
                </a:lnSpc>
                <a:spcBef>
                  <a:spcPts val="0"/>
                </a:spcBef>
                <a:spcAft>
                  <a:spcPts val="0"/>
                </a:spcAft>
                <a:buClr>
                  <a:schemeClr val="lt1"/>
                </a:buClr>
                <a:buSzPts val="1300"/>
                <a:buFont typeface="Noto Sans KR"/>
                <a:buChar char="●"/>
              </a:pPr>
              <a:r>
                <a:rPr lang="ko-KR" sz="1300">
                  <a:solidFill>
                    <a:schemeClr val="lt1"/>
                  </a:solidFill>
                  <a:latin typeface="Noto Sans KR"/>
                  <a:ea typeface="Noto Sans KR"/>
                  <a:cs typeface="Noto Sans KR"/>
                  <a:sym typeface="Noto Sans KR"/>
                </a:rPr>
                <a:t>곡별 512 토큰으로 제한</a:t>
              </a:r>
              <a:endParaRPr sz="1300">
                <a:solidFill>
                  <a:schemeClr val="lt1"/>
                </a:solidFill>
                <a:latin typeface="Noto Sans KR"/>
                <a:ea typeface="Noto Sans KR"/>
                <a:cs typeface="Noto Sans KR"/>
                <a:sym typeface="Noto Sans KR"/>
              </a:endParaRPr>
            </a:p>
            <a:p>
              <a:pPr indent="0" lvl="0" marL="0" rtl="0" algn="l">
                <a:lnSpc>
                  <a:spcPct val="130000"/>
                </a:lnSpc>
                <a:spcBef>
                  <a:spcPts val="2100"/>
                </a:spcBef>
                <a:spcAft>
                  <a:spcPts val="2100"/>
                </a:spcAft>
                <a:buNone/>
              </a:pPr>
              <a:r>
                <a:t/>
              </a:r>
              <a:endParaRPr sz="1300">
                <a:solidFill>
                  <a:schemeClr val="lt1"/>
                </a:solidFill>
                <a:latin typeface="Noto Sans KR"/>
                <a:ea typeface="Noto Sans KR"/>
                <a:cs typeface="Noto Sans KR"/>
                <a:sym typeface="Noto Sans KR"/>
              </a:endParaRPr>
            </a:p>
          </p:txBody>
        </p:sp>
      </p:grpSp>
      <p:grpSp>
        <p:nvGrpSpPr>
          <p:cNvPr id="330" name="Google Shape;330;g2e230221900_0_44"/>
          <p:cNvGrpSpPr/>
          <p:nvPr/>
        </p:nvGrpSpPr>
        <p:grpSpPr>
          <a:xfrm>
            <a:off x="4594471" y="1778149"/>
            <a:ext cx="3085780" cy="1942741"/>
            <a:chOff x="2699418" y="1957150"/>
            <a:chExt cx="1709100" cy="1076013"/>
          </a:xfrm>
        </p:grpSpPr>
        <p:sp>
          <p:nvSpPr>
            <p:cNvPr id="331" name="Google Shape;331;g2e230221900_0_44"/>
            <p:cNvSpPr/>
            <p:nvPr/>
          </p:nvSpPr>
          <p:spPr>
            <a:xfrm>
              <a:off x="3256823" y="1957150"/>
              <a:ext cx="594300" cy="594300"/>
            </a:xfrm>
            <a:prstGeom prst="ellipse">
              <a:avLst/>
            </a:prstGeom>
            <a:noFill/>
            <a:ln cap="flat" cmpd="sng" w="38100">
              <a:solidFill>
                <a:schemeClr val="accent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Noto Sans KR"/>
                <a:ea typeface="Noto Sans KR"/>
                <a:cs typeface="Noto Sans KR"/>
                <a:sym typeface="Noto Sans KR"/>
              </a:endParaRPr>
            </a:p>
          </p:txBody>
        </p:sp>
        <p:sp>
          <p:nvSpPr>
            <p:cNvPr id="332" name="Google Shape;332;g2e230221900_0_44"/>
            <p:cNvSpPr txBox="1"/>
            <p:nvPr/>
          </p:nvSpPr>
          <p:spPr>
            <a:xfrm>
              <a:off x="2699418" y="2586763"/>
              <a:ext cx="1709100" cy="446400"/>
            </a:xfrm>
            <a:prstGeom prst="rect">
              <a:avLst/>
            </a:prstGeom>
            <a:noFill/>
            <a:ln>
              <a:noFill/>
            </a:ln>
          </p:spPr>
          <p:txBody>
            <a:bodyPr anchorCtr="0" anchor="b"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600"/>
                <a:buFont typeface="Arial"/>
                <a:buNone/>
              </a:pPr>
              <a:r>
                <a:rPr b="1" lang="ko-KR" sz="1600">
                  <a:solidFill>
                    <a:schemeClr val="lt1"/>
                  </a:solidFill>
                  <a:latin typeface="Noto Sans KR"/>
                  <a:ea typeface="Noto Sans KR"/>
                  <a:cs typeface="Noto Sans KR"/>
                  <a:sym typeface="Noto Sans KR"/>
                </a:rPr>
                <a:t>roberta-base + go_emotions</a:t>
              </a:r>
              <a:endParaRPr b="1" i="0" sz="1600" u="none" cap="none" strike="noStrike">
                <a:solidFill>
                  <a:schemeClr val="lt1"/>
                </a:solidFill>
                <a:latin typeface="Noto Sans KR"/>
                <a:ea typeface="Noto Sans KR"/>
                <a:cs typeface="Noto Sans KR"/>
                <a:sym typeface="Noto Sans KR"/>
              </a:endParaRPr>
            </a:p>
          </p:txBody>
        </p:sp>
        <p:sp>
          <p:nvSpPr>
            <p:cNvPr id="333" name="Google Shape;333;g2e230221900_0_44"/>
            <p:cNvSpPr txBox="1"/>
            <p:nvPr/>
          </p:nvSpPr>
          <p:spPr>
            <a:xfrm>
              <a:off x="3335573" y="2118324"/>
              <a:ext cx="436800" cy="289800"/>
            </a:xfrm>
            <a:prstGeom prst="rect">
              <a:avLst/>
            </a:prstGeom>
            <a:noFill/>
            <a:ln>
              <a:noFill/>
            </a:ln>
          </p:spPr>
          <p:txBody>
            <a:bodyPr anchorCtr="0" anchor="t" bIns="121900" lIns="121900" spcFirstLastPara="1" rIns="121900" wrap="square" tIns="121900">
              <a:spAutoFit/>
            </a:bodyPr>
            <a:lstStyle/>
            <a:p>
              <a:pPr indent="0" lvl="0" marL="0" marR="0" rtl="0" algn="ctr">
                <a:lnSpc>
                  <a:spcPct val="115000"/>
                </a:lnSpc>
                <a:spcBef>
                  <a:spcPts val="0"/>
                </a:spcBef>
                <a:spcAft>
                  <a:spcPts val="2100"/>
                </a:spcAft>
                <a:buClr>
                  <a:srgbClr val="000000"/>
                </a:buClr>
                <a:buSzPts val="1800"/>
                <a:buFont typeface="Arial"/>
                <a:buNone/>
              </a:pPr>
              <a:r>
                <a:rPr b="1" i="0" lang="ko-KR" sz="1800" u="none" cap="none" strike="noStrike">
                  <a:solidFill>
                    <a:schemeClr val="lt1"/>
                  </a:solidFill>
                  <a:latin typeface="Noto Sans KR"/>
                  <a:ea typeface="Noto Sans KR"/>
                  <a:cs typeface="Noto Sans KR"/>
                  <a:sym typeface="Noto Sans KR"/>
                </a:rPr>
                <a:t>모델</a:t>
              </a:r>
              <a:endParaRPr b="1" i="0" sz="1800" u="none" cap="none" strike="noStrike">
                <a:solidFill>
                  <a:schemeClr val="lt1"/>
                </a:solidFill>
                <a:latin typeface="Noto Sans KR"/>
                <a:ea typeface="Noto Sans KR"/>
                <a:cs typeface="Noto Sans KR"/>
                <a:sym typeface="Noto Sans KR"/>
              </a:endParaRPr>
            </a:p>
          </p:txBody>
        </p:sp>
      </p:grpSp>
      <p:cxnSp>
        <p:nvCxnSpPr>
          <p:cNvPr id="334" name="Google Shape;334;g2e230221900_0_44"/>
          <p:cNvCxnSpPr/>
          <p:nvPr/>
        </p:nvCxnSpPr>
        <p:spPr>
          <a:xfrm>
            <a:off x="3651238" y="2327625"/>
            <a:ext cx="1015200" cy="0"/>
          </a:xfrm>
          <a:prstGeom prst="straightConnector1">
            <a:avLst/>
          </a:prstGeom>
          <a:noFill/>
          <a:ln cap="flat" cmpd="sng" w="38100">
            <a:solidFill>
              <a:schemeClr val="accent5"/>
            </a:solidFill>
            <a:prstDash val="solid"/>
            <a:round/>
            <a:headEnd len="sm" w="sm" type="none"/>
            <a:tailEnd len="med" w="med" type="triangle"/>
          </a:ln>
        </p:spPr>
      </p:cxnSp>
      <p:sp>
        <p:nvSpPr>
          <p:cNvPr id="335" name="Google Shape;335;g2e230221900_0_44"/>
          <p:cNvSpPr txBox="1"/>
          <p:nvPr/>
        </p:nvSpPr>
        <p:spPr>
          <a:xfrm>
            <a:off x="793996" y="2914790"/>
            <a:ext cx="3085800" cy="806100"/>
          </a:xfrm>
          <a:prstGeom prst="rect">
            <a:avLst/>
          </a:prstGeom>
          <a:noFill/>
          <a:ln>
            <a:noFill/>
          </a:ln>
        </p:spPr>
        <p:txBody>
          <a:bodyPr anchorCtr="0" anchor="b"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600"/>
              <a:buFont typeface="Arial"/>
              <a:buNone/>
            </a:pPr>
            <a:r>
              <a:rPr b="1" lang="ko-KR" sz="1600">
                <a:solidFill>
                  <a:schemeClr val="lt1"/>
                </a:solidFill>
                <a:latin typeface="Noto Sans KR"/>
                <a:ea typeface="Noto Sans KR"/>
                <a:cs typeface="Noto Sans KR"/>
                <a:sym typeface="Noto Sans KR"/>
              </a:rPr>
              <a:t>노래 가사 전처리</a:t>
            </a:r>
            <a:endParaRPr b="1" i="0" sz="1600" u="none" cap="none" strike="noStrike">
              <a:solidFill>
                <a:schemeClr val="lt1"/>
              </a:solidFill>
              <a:latin typeface="Noto Sans KR"/>
              <a:ea typeface="Noto Sans KR"/>
              <a:cs typeface="Noto Sans KR"/>
              <a:sym typeface="Noto Sans KR"/>
            </a:endParaRPr>
          </a:p>
        </p:txBody>
      </p:sp>
      <p:sp>
        <p:nvSpPr>
          <p:cNvPr id="336" name="Google Shape;336;g2e230221900_0_44"/>
          <p:cNvSpPr txBox="1"/>
          <p:nvPr/>
        </p:nvSpPr>
        <p:spPr>
          <a:xfrm>
            <a:off x="4594466" y="3873544"/>
            <a:ext cx="3168600" cy="1331400"/>
          </a:xfrm>
          <a:prstGeom prst="rect">
            <a:avLst/>
          </a:prstGeom>
          <a:noFill/>
          <a:ln>
            <a:noFill/>
          </a:ln>
        </p:spPr>
        <p:txBody>
          <a:bodyPr anchorCtr="0" anchor="t" bIns="121900" lIns="121900" spcFirstLastPara="1" rIns="121900" wrap="square" tIns="121900">
            <a:normAutofit/>
          </a:bodyPr>
          <a:lstStyle/>
          <a:p>
            <a:pPr indent="-311150" lvl="0" marL="457200" marR="0" rtl="0" algn="l">
              <a:lnSpc>
                <a:spcPct val="150000"/>
              </a:lnSpc>
              <a:spcBef>
                <a:spcPts val="0"/>
              </a:spcBef>
              <a:spcAft>
                <a:spcPts val="0"/>
              </a:spcAft>
              <a:buClr>
                <a:schemeClr val="lt1"/>
              </a:buClr>
              <a:buSzPts val="1300"/>
              <a:buFont typeface="Noto Sans KR"/>
              <a:buChar char="●"/>
            </a:pPr>
            <a:r>
              <a:rPr lang="ko-KR" sz="1300">
                <a:solidFill>
                  <a:schemeClr val="lt1"/>
                </a:solidFill>
                <a:latin typeface="Noto Sans KR"/>
                <a:ea typeface="Noto Sans KR"/>
                <a:cs typeface="Noto Sans KR"/>
                <a:sym typeface="Noto Sans KR"/>
              </a:rPr>
              <a:t>토큰화 및 text-classification</a:t>
            </a:r>
            <a:endParaRPr sz="1300">
              <a:solidFill>
                <a:schemeClr val="lt1"/>
              </a:solidFill>
              <a:latin typeface="Noto Sans KR"/>
              <a:ea typeface="Noto Sans KR"/>
              <a:cs typeface="Noto Sans KR"/>
              <a:sym typeface="Noto Sans KR"/>
            </a:endParaRPr>
          </a:p>
          <a:p>
            <a:pPr indent="-311150" lvl="0" marL="457200" marR="0" rtl="0" algn="l">
              <a:lnSpc>
                <a:spcPct val="150000"/>
              </a:lnSpc>
              <a:spcBef>
                <a:spcPts val="0"/>
              </a:spcBef>
              <a:spcAft>
                <a:spcPts val="0"/>
              </a:spcAft>
              <a:buClr>
                <a:schemeClr val="lt1"/>
              </a:buClr>
              <a:buSzPts val="1300"/>
              <a:buFont typeface="Noto Sans KR"/>
              <a:buChar char="●"/>
            </a:pPr>
            <a:r>
              <a:rPr lang="ko-KR" sz="1300">
                <a:solidFill>
                  <a:schemeClr val="lt1"/>
                </a:solidFill>
                <a:latin typeface="Noto Sans KR"/>
                <a:ea typeface="Noto Sans KR"/>
                <a:cs typeface="Noto Sans KR"/>
                <a:sym typeface="Noto Sans KR"/>
              </a:rPr>
              <a:t>곡별 512 토큰으로 제한</a:t>
            </a:r>
            <a:endParaRPr sz="1300">
              <a:solidFill>
                <a:schemeClr val="lt1"/>
              </a:solidFill>
              <a:latin typeface="Noto Sans KR"/>
              <a:ea typeface="Noto Sans KR"/>
              <a:cs typeface="Noto Sans KR"/>
              <a:sym typeface="Noto Sans K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272e4ef035d_2_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ko-KR"/>
              <a:t>roberta-base-go_emotions</a:t>
            </a:r>
            <a:endParaRPr/>
          </a:p>
        </p:txBody>
      </p:sp>
      <p:grpSp>
        <p:nvGrpSpPr>
          <p:cNvPr id="342" name="Google Shape;342;g272e4ef035d_2_6"/>
          <p:cNvGrpSpPr/>
          <p:nvPr/>
        </p:nvGrpSpPr>
        <p:grpSpPr>
          <a:xfrm>
            <a:off x="752578" y="1778147"/>
            <a:ext cx="3168653" cy="3426797"/>
            <a:chOff x="571536" y="1957150"/>
            <a:chExt cx="1755000" cy="1897977"/>
          </a:xfrm>
        </p:grpSpPr>
        <p:sp>
          <p:nvSpPr>
            <p:cNvPr id="343" name="Google Shape;343;g272e4ef035d_2_6"/>
            <p:cNvSpPr/>
            <p:nvPr/>
          </p:nvSpPr>
          <p:spPr>
            <a:xfrm>
              <a:off x="1151886" y="1957150"/>
              <a:ext cx="594300" cy="594300"/>
            </a:xfrm>
            <a:prstGeom prst="ellipse">
              <a:avLst/>
            </a:prstGeom>
            <a:noFill/>
            <a:ln cap="flat" cmpd="sng" w="38100">
              <a:solidFill>
                <a:schemeClr val="accent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Noto Sans KR"/>
                <a:ea typeface="Noto Sans KR"/>
                <a:cs typeface="Noto Sans KR"/>
                <a:sym typeface="Noto Sans KR"/>
              </a:endParaRPr>
            </a:p>
          </p:txBody>
        </p:sp>
        <p:sp>
          <p:nvSpPr>
            <p:cNvPr id="344" name="Google Shape;344;g272e4ef035d_2_6"/>
            <p:cNvSpPr txBox="1"/>
            <p:nvPr/>
          </p:nvSpPr>
          <p:spPr>
            <a:xfrm>
              <a:off x="1230636" y="2118324"/>
              <a:ext cx="436800" cy="289800"/>
            </a:xfrm>
            <a:prstGeom prst="rect">
              <a:avLst/>
            </a:prstGeom>
            <a:noFill/>
            <a:ln>
              <a:noFill/>
            </a:ln>
          </p:spPr>
          <p:txBody>
            <a:bodyPr anchorCtr="0" anchor="t" bIns="121900" lIns="121900" spcFirstLastPara="1" rIns="121900" wrap="square" tIns="121900">
              <a:spAutoFit/>
            </a:bodyPr>
            <a:lstStyle/>
            <a:p>
              <a:pPr indent="0" lvl="0" marL="0" marR="0" rtl="0" algn="ctr">
                <a:lnSpc>
                  <a:spcPct val="115000"/>
                </a:lnSpc>
                <a:spcBef>
                  <a:spcPts val="0"/>
                </a:spcBef>
                <a:spcAft>
                  <a:spcPts val="2100"/>
                </a:spcAft>
                <a:buClr>
                  <a:srgbClr val="000000"/>
                </a:buClr>
                <a:buSzPts val="1800"/>
                <a:buFont typeface="Arial"/>
                <a:buNone/>
              </a:pPr>
              <a:r>
                <a:rPr b="1" i="0" lang="ko-KR" sz="1800" u="none" cap="none" strike="noStrike">
                  <a:solidFill>
                    <a:schemeClr val="lt1"/>
                  </a:solidFill>
                  <a:latin typeface="Noto Sans KR"/>
                  <a:ea typeface="Noto Sans KR"/>
                  <a:cs typeface="Noto Sans KR"/>
                  <a:sym typeface="Noto Sans KR"/>
                </a:rPr>
                <a:t>가사</a:t>
              </a:r>
              <a:endParaRPr b="1" i="0" sz="1800" u="none" cap="none" strike="noStrike">
                <a:solidFill>
                  <a:schemeClr val="lt1"/>
                </a:solidFill>
                <a:latin typeface="Noto Sans KR"/>
                <a:ea typeface="Noto Sans KR"/>
                <a:cs typeface="Noto Sans KR"/>
                <a:sym typeface="Noto Sans KR"/>
              </a:endParaRPr>
            </a:p>
          </p:txBody>
        </p:sp>
        <p:sp>
          <p:nvSpPr>
            <p:cNvPr id="345" name="Google Shape;345;g272e4ef035d_2_6"/>
            <p:cNvSpPr txBox="1"/>
            <p:nvPr/>
          </p:nvSpPr>
          <p:spPr>
            <a:xfrm>
              <a:off x="571536" y="3117727"/>
              <a:ext cx="1755000" cy="737400"/>
            </a:xfrm>
            <a:prstGeom prst="rect">
              <a:avLst/>
            </a:prstGeom>
            <a:noFill/>
            <a:ln>
              <a:noFill/>
            </a:ln>
          </p:spPr>
          <p:txBody>
            <a:bodyPr anchorCtr="0" anchor="t" bIns="121900" lIns="121900" spcFirstLastPara="1" rIns="121900" wrap="square" tIns="121900">
              <a:noAutofit/>
            </a:bodyPr>
            <a:lstStyle/>
            <a:p>
              <a:pPr indent="-311150" lvl="0" marL="457200" marR="0" rtl="0" algn="l">
                <a:lnSpc>
                  <a:spcPct val="130000"/>
                </a:lnSpc>
                <a:spcBef>
                  <a:spcPts val="0"/>
                </a:spcBef>
                <a:spcAft>
                  <a:spcPts val="0"/>
                </a:spcAft>
                <a:buClr>
                  <a:schemeClr val="lt1"/>
                </a:buClr>
                <a:buSzPts val="1300"/>
                <a:buFont typeface="Noto Sans KR"/>
                <a:buChar char="●"/>
              </a:pPr>
              <a:r>
                <a:rPr lang="ko-KR" sz="1300">
                  <a:solidFill>
                    <a:schemeClr val="lt1"/>
                  </a:solidFill>
                  <a:latin typeface="Noto Sans KR"/>
                  <a:ea typeface="Noto Sans KR"/>
                  <a:cs typeface="Noto Sans KR"/>
                  <a:sym typeface="Noto Sans KR"/>
                </a:rPr>
                <a:t>특수기호 제거 (\n 등)</a:t>
              </a:r>
              <a:endParaRPr sz="1300">
                <a:solidFill>
                  <a:schemeClr val="lt1"/>
                </a:solidFill>
                <a:latin typeface="Noto Sans KR"/>
                <a:ea typeface="Noto Sans KR"/>
                <a:cs typeface="Noto Sans KR"/>
                <a:sym typeface="Noto Sans KR"/>
              </a:endParaRPr>
            </a:p>
            <a:p>
              <a:pPr indent="-311150" lvl="0" marL="457200" rtl="0" algn="l">
                <a:lnSpc>
                  <a:spcPct val="150000"/>
                </a:lnSpc>
                <a:spcBef>
                  <a:spcPts val="0"/>
                </a:spcBef>
                <a:spcAft>
                  <a:spcPts val="0"/>
                </a:spcAft>
                <a:buClr>
                  <a:schemeClr val="lt1"/>
                </a:buClr>
                <a:buSzPts val="1300"/>
                <a:buFont typeface="Noto Sans KR"/>
                <a:buChar char="●"/>
              </a:pPr>
              <a:r>
                <a:rPr lang="ko-KR" sz="1300">
                  <a:solidFill>
                    <a:schemeClr val="lt1"/>
                  </a:solidFill>
                  <a:latin typeface="Noto Sans KR"/>
                  <a:ea typeface="Noto Sans KR"/>
                  <a:cs typeface="Noto Sans KR"/>
                  <a:sym typeface="Noto Sans KR"/>
                </a:rPr>
                <a:t>곡별 512 토큰으로 제한</a:t>
              </a:r>
              <a:endParaRPr sz="1300">
                <a:solidFill>
                  <a:schemeClr val="lt1"/>
                </a:solidFill>
                <a:latin typeface="Noto Sans KR"/>
                <a:ea typeface="Noto Sans KR"/>
                <a:cs typeface="Noto Sans KR"/>
                <a:sym typeface="Noto Sans KR"/>
              </a:endParaRPr>
            </a:p>
          </p:txBody>
        </p:sp>
      </p:grpSp>
      <p:grpSp>
        <p:nvGrpSpPr>
          <p:cNvPr id="346" name="Google Shape;346;g272e4ef035d_2_6"/>
          <p:cNvGrpSpPr/>
          <p:nvPr/>
        </p:nvGrpSpPr>
        <p:grpSpPr>
          <a:xfrm>
            <a:off x="4594471" y="1778149"/>
            <a:ext cx="3085780" cy="1942741"/>
            <a:chOff x="2699418" y="1957150"/>
            <a:chExt cx="1709100" cy="1076013"/>
          </a:xfrm>
        </p:grpSpPr>
        <p:sp>
          <p:nvSpPr>
            <p:cNvPr id="347" name="Google Shape;347;g272e4ef035d_2_6"/>
            <p:cNvSpPr/>
            <p:nvPr/>
          </p:nvSpPr>
          <p:spPr>
            <a:xfrm>
              <a:off x="3256823" y="1957150"/>
              <a:ext cx="594300" cy="594300"/>
            </a:xfrm>
            <a:prstGeom prst="ellipse">
              <a:avLst/>
            </a:prstGeom>
            <a:noFill/>
            <a:ln cap="flat" cmpd="sng" w="38100">
              <a:solidFill>
                <a:schemeClr val="accent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Noto Sans KR"/>
                <a:ea typeface="Noto Sans KR"/>
                <a:cs typeface="Noto Sans KR"/>
                <a:sym typeface="Noto Sans KR"/>
              </a:endParaRPr>
            </a:p>
          </p:txBody>
        </p:sp>
        <p:sp>
          <p:nvSpPr>
            <p:cNvPr id="348" name="Google Shape;348;g272e4ef035d_2_6"/>
            <p:cNvSpPr txBox="1"/>
            <p:nvPr/>
          </p:nvSpPr>
          <p:spPr>
            <a:xfrm>
              <a:off x="2699418" y="2586763"/>
              <a:ext cx="1709100" cy="446400"/>
            </a:xfrm>
            <a:prstGeom prst="rect">
              <a:avLst/>
            </a:prstGeom>
            <a:noFill/>
            <a:ln>
              <a:noFill/>
            </a:ln>
          </p:spPr>
          <p:txBody>
            <a:bodyPr anchorCtr="0" anchor="b"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600"/>
                <a:buFont typeface="Arial"/>
                <a:buNone/>
              </a:pPr>
              <a:r>
                <a:rPr b="1" lang="ko-KR" sz="1600">
                  <a:solidFill>
                    <a:schemeClr val="lt1"/>
                  </a:solidFill>
                  <a:latin typeface="Noto Sans KR"/>
                  <a:ea typeface="Noto Sans KR"/>
                  <a:cs typeface="Noto Sans KR"/>
                  <a:sym typeface="Noto Sans KR"/>
                </a:rPr>
                <a:t>roberta-base + go_emotions</a:t>
              </a:r>
              <a:endParaRPr b="1" i="0" sz="1600" u="none" cap="none" strike="noStrike">
                <a:solidFill>
                  <a:schemeClr val="lt1"/>
                </a:solidFill>
                <a:latin typeface="Noto Sans KR"/>
                <a:ea typeface="Noto Sans KR"/>
                <a:cs typeface="Noto Sans KR"/>
                <a:sym typeface="Noto Sans KR"/>
              </a:endParaRPr>
            </a:p>
          </p:txBody>
        </p:sp>
        <p:sp>
          <p:nvSpPr>
            <p:cNvPr id="349" name="Google Shape;349;g272e4ef035d_2_6"/>
            <p:cNvSpPr txBox="1"/>
            <p:nvPr/>
          </p:nvSpPr>
          <p:spPr>
            <a:xfrm>
              <a:off x="3335573" y="2118324"/>
              <a:ext cx="436800" cy="289800"/>
            </a:xfrm>
            <a:prstGeom prst="rect">
              <a:avLst/>
            </a:prstGeom>
            <a:noFill/>
            <a:ln>
              <a:noFill/>
            </a:ln>
          </p:spPr>
          <p:txBody>
            <a:bodyPr anchorCtr="0" anchor="t" bIns="121900" lIns="121900" spcFirstLastPara="1" rIns="121900" wrap="square" tIns="121900">
              <a:spAutoFit/>
            </a:bodyPr>
            <a:lstStyle/>
            <a:p>
              <a:pPr indent="0" lvl="0" marL="0" marR="0" rtl="0" algn="ctr">
                <a:lnSpc>
                  <a:spcPct val="115000"/>
                </a:lnSpc>
                <a:spcBef>
                  <a:spcPts val="0"/>
                </a:spcBef>
                <a:spcAft>
                  <a:spcPts val="2100"/>
                </a:spcAft>
                <a:buClr>
                  <a:srgbClr val="000000"/>
                </a:buClr>
                <a:buSzPts val="1800"/>
                <a:buFont typeface="Arial"/>
                <a:buNone/>
              </a:pPr>
              <a:r>
                <a:rPr b="1" i="0" lang="ko-KR" sz="1800" u="none" cap="none" strike="noStrike">
                  <a:solidFill>
                    <a:schemeClr val="lt1"/>
                  </a:solidFill>
                  <a:latin typeface="Noto Sans KR"/>
                  <a:ea typeface="Noto Sans KR"/>
                  <a:cs typeface="Noto Sans KR"/>
                  <a:sym typeface="Noto Sans KR"/>
                </a:rPr>
                <a:t>모델</a:t>
              </a:r>
              <a:endParaRPr b="1" i="0" sz="1800" u="none" cap="none" strike="noStrike">
                <a:solidFill>
                  <a:schemeClr val="lt1"/>
                </a:solidFill>
                <a:latin typeface="Noto Sans KR"/>
                <a:ea typeface="Noto Sans KR"/>
                <a:cs typeface="Noto Sans KR"/>
                <a:sym typeface="Noto Sans KR"/>
              </a:endParaRPr>
            </a:p>
          </p:txBody>
        </p:sp>
      </p:grpSp>
      <p:cxnSp>
        <p:nvCxnSpPr>
          <p:cNvPr id="350" name="Google Shape;350;g272e4ef035d_2_6"/>
          <p:cNvCxnSpPr/>
          <p:nvPr/>
        </p:nvCxnSpPr>
        <p:spPr>
          <a:xfrm>
            <a:off x="3651238" y="2327625"/>
            <a:ext cx="1015200" cy="0"/>
          </a:xfrm>
          <a:prstGeom prst="straightConnector1">
            <a:avLst/>
          </a:prstGeom>
          <a:noFill/>
          <a:ln cap="flat" cmpd="sng" w="38100">
            <a:solidFill>
              <a:schemeClr val="accent5"/>
            </a:solidFill>
            <a:prstDash val="solid"/>
            <a:round/>
            <a:headEnd len="sm" w="sm" type="none"/>
            <a:tailEnd len="med" w="med" type="triangle"/>
          </a:ln>
        </p:spPr>
      </p:cxnSp>
      <p:cxnSp>
        <p:nvCxnSpPr>
          <p:cNvPr id="351" name="Google Shape;351;g272e4ef035d_2_6"/>
          <p:cNvCxnSpPr/>
          <p:nvPr/>
        </p:nvCxnSpPr>
        <p:spPr>
          <a:xfrm>
            <a:off x="7680263" y="2327625"/>
            <a:ext cx="1015200" cy="0"/>
          </a:xfrm>
          <a:prstGeom prst="straightConnector1">
            <a:avLst/>
          </a:prstGeom>
          <a:noFill/>
          <a:ln cap="flat" cmpd="sng" w="38100">
            <a:solidFill>
              <a:schemeClr val="accent5"/>
            </a:solidFill>
            <a:prstDash val="solid"/>
            <a:round/>
            <a:headEnd len="sm" w="sm" type="none"/>
            <a:tailEnd len="med" w="med" type="triangle"/>
          </a:ln>
        </p:spPr>
      </p:cxnSp>
      <p:sp>
        <p:nvSpPr>
          <p:cNvPr id="352" name="Google Shape;352;g272e4ef035d_2_6"/>
          <p:cNvSpPr txBox="1"/>
          <p:nvPr/>
        </p:nvSpPr>
        <p:spPr>
          <a:xfrm>
            <a:off x="793996" y="2914790"/>
            <a:ext cx="3085800" cy="806100"/>
          </a:xfrm>
          <a:prstGeom prst="rect">
            <a:avLst/>
          </a:prstGeom>
          <a:noFill/>
          <a:ln>
            <a:noFill/>
          </a:ln>
        </p:spPr>
        <p:txBody>
          <a:bodyPr anchorCtr="0" anchor="b"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600"/>
              <a:buFont typeface="Arial"/>
              <a:buNone/>
            </a:pPr>
            <a:r>
              <a:rPr b="1" lang="ko-KR" sz="1600">
                <a:solidFill>
                  <a:schemeClr val="lt1"/>
                </a:solidFill>
                <a:latin typeface="Noto Sans KR"/>
                <a:ea typeface="Noto Sans KR"/>
                <a:cs typeface="Noto Sans KR"/>
                <a:sym typeface="Noto Sans KR"/>
              </a:rPr>
              <a:t>노래 가사 전처리</a:t>
            </a:r>
            <a:endParaRPr b="1" i="0" sz="1600" u="none" cap="none" strike="noStrike">
              <a:solidFill>
                <a:schemeClr val="lt1"/>
              </a:solidFill>
              <a:latin typeface="Noto Sans KR"/>
              <a:ea typeface="Noto Sans KR"/>
              <a:cs typeface="Noto Sans KR"/>
              <a:sym typeface="Noto Sans KR"/>
            </a:endParaRPr>
          </a:p>
        </p:txBody>
      </p:sp>
      <p:sp>
        <p:nvSpPr>
          <p:cNvPr id="353" name="Google Shape;353;g272e4ef035d_2_6"/>
          <p:cNvSpPr txBox="1"/>
          <p:nvPr/>
        </p:nvSpPr>
        <p:spPr>
          <a:xfrm>
            <a:off x="4594466" y="3873544"/>
            <a:ext cx="3168600" cy="1331400"/>
          </a:xfrm>
          <a:prstGeom prst="rect">
            <a:avLst/>
          </a:prstGeom>
          <a:noFill/>
          <a:ln>
            <a:noFill/>
          </a:ln>
        </p:spPr>
        <p:txBody>
          <a:bodyPr anchorCtr="0" anchor="t" bIns="121900" lIns="121900" spcFirstLastPara="1" rIns="121900" wrap="square" tIns="121900">
            <a:normAutofit/>
          </a:bodyPr>
          <a:lstStyle/>
          <a:p>
            <a:pPr indent="-311150" lvl="0" marL="457200" rtl="0" algn="l">
              <a:lnSpc>
                <a:spcPct val="150000"/>
              </a:lnSpc>
              <a:spcBef>
                <a:spcPts val="0"/>
              </a:spcBef>
              <a:spcAft>
                <a:spcPts val="0"/>
              </a:spcAft>
              <a:buClr>
                <a:schemeClr val="lt1"/>
              </a:buClr>
              <a:buSzPts val="1300"/>
              <a:buFont typeface="Noto Sans KR"/>
              <a:buChar char="●"/>
            </a:pPr>
            <a:r>
              <a:rPr lang="ko-KR" sz="1300">
                <a:solidFill>
                  <a:schemeClr val="lt1"/>
                </a:solidFill>
                <a:latin typeface="Noto Sans KR"/>
                <a:ea typeface="Noto Sans KR"/>
                <a:cs typeface="Noto Sans KR"/>
                <a:sym typeface="Noto Sans KR"/>
              </a:rPr>
              <a:t>토큰화 및 text-classification</a:t>
            </a:r>
            <a:endParaRPr sz="1300">
              <a:solidFill>
                <a:schemeClr val="lt1"/>
              </a:solidFill>
              <a:latin typeface="Noto Sans KR"/>
              <a:ea typeface="Noto Sans KR"/>
              <a:cs typeface="Noto Sans KR"/>
              <a:sym typeface="Noto Sans KR"/>
            </a:endParaRPr>
          </a:p>
          <a:p>
            <a:pPr indent="-311150" lvl="0" marL="457200" rtl="0" algn="l">
              <a:lnSpc>
                <a:spcPct val="150000"/>
              </a:lnSpc>
              <a:spcBef>
                <a:spcPts val="0"/>
              </a:spcBef>
              <a:spcAft>
                <a:spcPts val="0"/>
              </a:spcAft>
              <a:buClr>
                <a:schemeClr val="lt1"/>
              </a:buClr>
              <a:buSzPts val="1300"/>
              <a:buFont typeface="Noto Sans KR"/>
              <a:buChar char="●"/>
            </a:pPr>
            <a:r>
              <a:rPr lang="ko-KR" sz="1300">
                <a:solidFill>
                  <a:schemeClr val="lt1"/>
                </a:solidFill>
                <a:latin typeface="Noto Sans KR"/>
                <a:ea typeface="Noto Sans KR"/>
                <a:cs typeface="Noto Sans KR"/>
                <a:sym typeface="Noto Sans KR"/>
              </a:rPr>
              <a:t>곡별 512 토큰으로 제한</a:t>
            </a:r>
            <a:endParaRPr sz="1300">
              <a:solidFill>
                <a:schemeClr val="lt1"/>
              </a:solidFill>
              <a:latin typeface="Noto Sans KR"/>
              <a:ea typeface="Noto Sans KR"/>
              <a:cs typeface="Noto Sans KR"/>
              <a:sym typeface="Noto Sans KR"/>
            </a:endParaRPr>
          </a:p>
        </p:txBody>
      </p:sp>
      <p:grpSp>
        <p:nvGrpSpPr>
          <p:cNvPr id="354" name="Google Shape;354;g272e4ef035d_2_6"/>
          <p:cNvGrpSpPr/>
          <p:nvPr/>
        </p:nvGrpSpPr>
        <p:grpSpPr>
          <a:xfrm>
            <a:off x="8292850" y="1778149"/>
            <a:ext cx="3085780" cy="1942741"/>
            <a:chOff x="4781413" y="1957150"/>
            <a:chExt cx="1709100" cy="1076013"/>
          </a:xfrm>
        </p:grpSpPr>
        <p:sp>
          <p:nvSpPr>
            <p:cNvPr id="355" name="Google Shape;355;g272e4ef035d_2_6"/>
            <p:cNvSpPr/>
            <p:nvPr/>
          </p:nvSpPr>
          <p:spPr>
            <a:xfrm>
              <a:off x="5338808" y="1957150"/>
              <a:ext cx="594300" cy="594300"/>
            </a:xfrm>
            <a:prstGeom prst="ellipse">
              <a:avLst/>
            </a:prstGeom>
            <a:noFill/>
            <a:ln cap="flat" cmpd="sng" w="38100">
              <a:solidFill>
                <a:schemeClr val="accent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Noto Sans KR"/>
                <a:ea typeface="Noto Sans KR"/>
                <a:cs typeface="Noto Sans KR"/>
                <a:sym typeface="Noto Sans KR"/>
              </a:endParaRPr>
            </a:p>
          </p:txBody>
        </p:sp>
        <p:sp>
          <p:nvSpPr>
            <p:cNvPr id="356" name="Google Shape;356;g272e4ef035d_2_6"/>
            <p:cNvSpPr txBox="1"/>
            <p:nvPr/>
          </p:nvSpPr>
          <p:spPr>
            <a:xfrm>
              <a:off x="4781413" y="2586763"/>
              <a:ext cx="1709100" cy="446400"/>
            </a:xfrm>
            <a:prstGeom prst="rect">
              <a:avLst/>
            </a:prstGeom>
            <a:noFill/>
            <a:ln>
              <a:noFill/>
            </a:ln>
          </p:spPr>
          <p:txBody>
            <a:bodyPr anchorCtr="0" anchor="b"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600"/>
                <a:buFont typeface="Arial"/>
                <a:buNone/>
              </a:pPr>
              <a:r>
                <a:rPr b="1" lang="ko-KR" sz="1600">
                  <a:solidFill>
                    <a:schemeClr val="lt1"/>
                  </a:solidFill>
                  <a:latin typeface="Noto Sans KR"/>
                  <a:ea typeface="Noto Sans KR"/>
                  <a:cs typeface="Noto Sans KR"/>
                  <a:sym typeface="Noto Sans KR"/>
                </a:rPr>
                <a:t>감정태그 유사도 분석</a:t>
              </a:r>
              <a:endParaRPr b="1" i="0" sz="1600" u="none" cap="none" strike="noStrike">
                <a:solidFill>
                  <a:schemeClr val="lt1"/>
                </a:solidFill>
                <a:latin typeface="Noto Sans KR"/>
                <a:ea typeface="Noto Sans KR"/>
                <a:cs typeface="Noto Sans KR"/>
                <a:sym typeface="Noto Sans KR"/>
              </a:endParaRPr>
            </a:p>
          </p:txBody>
        </p:sp>
        <p:sp>
          <p:nvSpPr>
            <p:cNvPr id="357" name="Google Shape;357;g272e4ef035d_2_6"/>
            <p:cNvSpPr txBox="1"/>
            <p:nvPr/>
          </p:nvSpPr>
          <p:spPr>
            <a:xfrm>
              <a:off x="5417558" y="2028384"/>
              <a:ext cx="436800" cy="466200"/>
            </a:xfrm>
            <a:prstGeom prst="rect">
              <a:avLst/>
            </a:prstGeom>
            <a:noFill/>
            <a:ln>
              <a:noFill/>
            </a:ln>
          </p:spPr>
          <p:txBody>
            <a:bodyPr anchorCtr="0" anchor="t" bIns="121900" lIns="121900" spcFirstLastPara="1" rIns="121900" wrap="square" tIns="121900">
              <a:spAutoFit/>
            </a:bodyPr>
            <a:lstStyle/>
            <a:p>
              <a:pPr indent="0" lvl="0" marL="0" marR="0" rtl="0" algn="ctr">
                <a:lnSpc>
                  <a:spcPct val="115000"/>
                </a:lnSpc>
                <a:spcBef>
                  <a:spcPts val="0"/>
                </a:spcBef>
                <a:spcAft>
                  <a:spcPts val="2100"/>
                </a:spcAft>
                <a:buClr>
                  <a:srgbClr val="000000"/>
                </a:buClr>
                <a:buSzPts val="1800"/>
                <a:buFont typeface="Arial"/>
                <a:buNone/>
              </a:pPr>
              <a:r>
                <a:rPr b="1" lang="ko-KR" sz="1800">
                  <a:solidFill>
                    <a:schemeClr val="lt1"/>
                  </a:solidFill>
                  <a:latin typeface="Noto Sans KR"/>
                  <a:ea typeface="Noto Sans KR"/>
                  <a:cs typeface="Noto Sans KR"/>
                  <a:sym typeface="Noto Sans KR"/>
                </a:rPr>
                <a:t>감정 태그</a:t>
              </a:r>
              <a:endParaRPr b="1" i="0" sz="1800" u="none" cap="none" strike="noStrike">
                <a:solidFill>
                  <a:schemeClr val="lt1"/>
                </a:solidFill>
                <a:latin typeface="Noto Sans KR"/>
                <a:ea typeface="Noto Sans KR"/>
                <a:cs typeface="Noto Sans KR"/>
                <a:sym typeface="Noto Sans KR"/>
              </a:endParaRPr>
            </a:p>
          </p:txBody>
        </p:sp>
      </p:grpSp>
      <p:sp>
        <p:nvSpPr>
          <p:cNvPr id="358" name="Google Shape;358;g272e4ef035d_2_6"/>
          <p:cNvSpPr txBox="1"/>
          <p:nvPr/>
        </p:nvSpPr>
        <p:spPr>
          <a:xfrm>
            <a:off x="8251441" y="3873544"/>
            <a:ext cx="3168600" cy="1331400"/>
          </a:xfrm>
          <a:prstGeom prst="rect">
            <a:avLst/>
          </a:prstGeom>
          <a:noFill/>
          <a:ln>
            <a:noFill/>
          </a:ln>
        </p:spPr>
        <p:txBody>
          <a:bodyPr anchorCtr="0" anchor="t" bIns="121900" lIns="121900" spcFirstLastPara="1" rIns="121900" wrap="square" tIns="121900">
            <a:normAutofit/>
          </a:bodyPr>
          <a:lstStyle/>
          <a:p>
            <a:pPr indent="-311150" lvl="0" marL="457200" marR="0" rtl="0" algn="l">
              <a:lnSpc>
                <a:spcPct val="140000"/>
              </a:lnSpc>
              <a:spcBef>
                <a:spcPts val="0"/>
              </a:spcBef>
              <a:spcAft>
                <a:spcPts val="0"/>
              </a:spcAft>
              <a:buClr>
                <a:schemeClr val="lt1"/>
              </a:buClr>
              <a:buSzPts val="1300"/>
              <a:buFont typeface="Noto Sans KR"/>
              <a:buChar char="●"/>
            </a:pPr>
            <a:r>
              <a:rPr lang="ko-KR" sz="1300">
                <a:solidFill>
                  <a:schemeClr val="lt1"/>
                </a:solidFill>
                <a:latin typeface="Noto Sans KR"/>
                <a:ea typeface="Noto Sans KR"/>
                <a:cs typeface="Noto Sans KR"/>
                <a:sym typeface="Noto Sans KR"/>
              </a:rPr>
              <a:t>상위 3개 태그 추출</a:t>
            </a:r>
            <a:endParaRPr sz="1300">
              <a:solidFill>
                <a:schemeClr val="lt1"/>
              </a:solidFill>
              <a:latin typeface="Noto Sans KR"/>
              <a:ea typeface="Noto Sans KR"/>
              <a:cs typeface="Noto Sans KR"/>
              <a:sym typeface="Noto Sans KR"/>
            </a:endParaRPr>
          </a:p>
          <a:p>
            <a:pPr indent="-311150" lvl="0" marL="457200" marR="0" rtl="0" algn="l">
              <a:lnSpc>
                <a:spcPct val="140000"/>
              </a:lnSpc>
              <a:spcBef>
                <a:spcPts val="0"/>
              </a:spcBef>
              <a:spcAft>
                <a:spcPts val="0"/>
              </a:spcAft>
              <a:buClr>
                <a:schemeClr val="lt1"/>
              </a:buClr>
              <a:buSzPts val="1300"/>
              <a:buFont typeface="Noto Sans KR"/>
              <a:buChar char="●"/>
            </a:pPr>
            <a:r>
              <a:rPr lang="ko-KR" sz="1300">
                <a:solidFill>
                  <a:schemeClr val="lt1"/>
                </a:solidFill>
                <a:latin typeface="Noto Sans KR"/>
                <a:ea typeface="Noto Sans KR"/>
                <a:cs typeface="Noto Sans KR"/>
                <a:sym typeface="Noto Sans KR"/>
              </a:rPr>
              <a:t>단, neutral 태그는 제외</a:t>
            </a:r>
            <a:endParaRPr sz="1300">
              <a:solidFill>
                <a:schemeClr val="lt1"/>
              </a:solidFill>
              <a:latin typeface="Noto Sans KR"/>
              <a:ea typeface="Noto Sans KR"/>
              <a:cs typeface="Noto Sans KR"/>
              <a:sym typeface="Noto Sans KR"/>
            </a:endParaRPr>
          </a:p>
          <a:p>
            <a:pPr indent="-311150" lvl="0" marL="457200" marR="0" rtl="0" algn="l">
              <a:lnSpc>
                <a:spcPct val="140000"/>
              </a:lnSpc>
              <a:spcBef>
                <a:spcPts val="0"/>
              </a:spcBef>
              <a:spcAft>
                <a:spcPts val="0"/>
              </a:spcAft>
              <a:buClr>
                <a:schemeClr val="lt1"/>
              </a:buClr>
              <a:buSzPts val="1300"/>
              <a:buFont typeface="Noto Sans KR"/>
              <a:buChar char="●"/>
            </a:pPr>
            <a:r>
              <a:rPr lang="ko-KR" sz="1300">
                <a:solidFill>
                  <a:schemeClr val="lt1"/>
                </a:solidFill>
                <a:latin typeface="Noto Sans KR"/>
                <a:ea typeface="Noto Sans KR"/>
                <a:cs typeface="Noto Sans KR"/>
                <a:sym typeface="Noto Sans KR"/>
              </a:rPr>
              <a:t>label 과 score → 벡터화</a:t>
            </a:r>
            <a:endParaRPr sz="1300">
              <a:solidFill>
                <a:schemeClr val="lt1"/>
              </a:solidFill>
              <a:latin typeface="Noto Sans KR"/>
              <a:ea typeface="Noto Sans KR"/>
              <a:cs typeface="Noto Sans KR"/>
              <a:sym typeface="Noto Sans K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g2e230221900_0_20"/>
          <p:cNvPicPr preferRelativeResize="0"/>
          <p:nvPr/>
        </p:nvPicPr>
        <p:blipFill>
          <a:blip r:embed="rId3">
            <a:alphaModFix/>
          </a:blip>
          <a:stretch>
            <a:fillRect/>
          </a:stretch>
        </p:blipFill>
        <p:spPr>
          <a:xfrm>
            <a:off x="8225137" y="3128525"/>
            <a:ext cx="3304026" cy="3458476"/>
          </a:xfrm>
          <a:prstGeom prst="rect">
            <a:avLst/>
          </a:prstGeom>
          <a:noFill/>
          <a:ln>
            <a:noFill/>
          </a:ln>
        </p:spPr>
      </p:pic>
      <p:sp>
        <p:nvSpPr>
          <p:cNvPr id="364" name="Google Shape;364;g2e230221900_0_2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ko-KR"/>
              <a:t>roberta-base-go_emotions</a:t>
            </a:r>
            <a:endParaRPr/>
          </a:p>
        </p:txBody>
      </p:sp>
      <p:grpSp>
        <p:nvGrpSpPr>
          <p:cNvPr id="365" name="Google Shape;365;g2e230221900_0_20"/>
          <p:cNvGrpSpPr/>
          <p:nvPr/>
        </p:nvGrpSpPr>
        <p:grpSpPr>
          <a:xfrm>
            <a:off x="752578" y="1778147"/>
            <a:ext cx="3168653" cy="3426797"/>
            <a:chOff x="571536" y="1957150"/>
            <a:chExt cx="1755000" cy="1897977"/>
          </a:xfrm>
        </p:grpSpPr>
        <p:sp>
          <p:nvSpPr>
            <p:cNvPr id="366" name="Google Shape;366;g2e230221900_0_20"/>
            <p:cNvSpPr/>
            <p:nvPr/>
          </p:nvSpPr>
          <p:spPr>
            <a:xfrm>
              <a:off x="1151886" y="1957150"/>
              <a:ext cx="594300" cy="594300"/>
            </a:xfrm>
            <a:prstGeom prst="ellipse">
              <a:avLst/>
            </a:prstGeom>
            <a:noFill/>
            <a:ln cap="flat" cmpd="sng" w="38100">
              <a:solidFill>
                <a:schemeClr val="accent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Noto Sans KR"/>
                <a:ea typeface="Noto Sans KR"/>
                <a:cs typeface="Noto Sans KR"/>
                <a:sym typeface="Noto Sans KR"/>
              </a:endParaRPr>
            </a:p>
          </p:txBody>
        </p:sp>
        <p:sp>
          <p:nvSpPr>
            <p:cNvPr id="367" name="Google Shape;367;g2e230221900_0_20"/>
            <p:cNvSpPr txBox="1"/>
            <p:nvPr/>
          </p:nvSpPr>
          <p:spPr>
            <a:xfrm>
              <a:off x="1230636" y="2118324"/>
              <a:ext cx="436800" cy="289800"/>
            </a:xfrm>
            <a:prstGeom prst="rect">
              <a:avLst/>
            </a:prstGeom>
            <a:noFill/>
            <a:ln>
              <a:noFill/>
            </a:ln>
          </p:spPr>
          <p:txBody>
            <a:bodyPr anchorCtr="0" anchor="t" bIns="121900" lIns="121900" spcFirstLastPara="1" rIns="121900" wrap="square" tIns="121900">
              <a:spAutoFit/>
            </a:bodyPr>
            <a:lstStyle/>
            <a:p>
              <a:pPr indent="0" lvl="0" marL="0" marR="0" rtl="0" algn="ctr">
                <a:lnSpc>
                  <a:spcPct val="115000"/>
                </a:lnSpc>
                <a:spcBef>
                  <a:spcPts val="0"/>
                </a:spcBef>
                <a:spcAft>
                  <a:spcPts val="2100"/>
                </a:spcAft>
                <a:buClr>
                  <a:srgbClr val="000000"/>
                </a:buClr>
                <a:buSzPts val="1800"/>
                <a:buFont typeface="Arial"/>
                <a:buNone/>
              </a:pPr>
              <a:r>
                <a:rPr b="1" i="0" lang="ko-KR" sz="1800" u="none" cap="none" strike="noStrike">
                  <a:solidFill>
                    <a:schemeClr val="lt1"/>
                  </a:solidFill>
                  <a:latin typeface="Noto Sans KR"/>
                  <a:ea typeface="Noto Sans KR"/>
                  <a:cs typeface="Noto Sans KR"/>
                  <a:sym typeface="Noto Sans KR"/>
                </a:rPr>
                <a:t>가사</a:t>
              </a:r>
              <a:endParaRPr b="1" i="0" sz="1800" u="none" cap="none" strike="noStrike">
                <a:solidFill>
                  <a:schemeClr val="lt1"/>
                </a:solidFill>
                <a:latin typeface="Noto Sans KR"/>
                <a:ea typeface="Noto Sans KR"/>
                <a:cs typeface="Noto Sans KR"/>
                <a:sym typeface="Noto Sans KR"/>
              </a:endParaRPr>
            </a:p>
          </p:txBody>
        </p:sp>
        <p:sp>
          <p:nvSpPr>
            <p:cNvPr id="368" name="Google Shape;368;g2e230221900_0_20"/>
            <p:cNvSpPr txBox="1"/>
            <p:nvPr/>
          </p:nvSpPr>
          <p:spPr>
            <a:xfrm>
              <a:off x="571536" y="3117727"/>
              <a:ext cx="1755000" cy="737400"/>
            </a:xfrm>
            <a:prstGeom prst="rect">
              <a:avLst/>
            </a:prstGeom>
            <a:noFill/>
            <a:ln>
              <a:noFill/>
            </a:ln>
          </p:spPr>
          <p:txBody>
            <a:bodyPr anchorCtr="0" anchor="t" bIns="121900" lIns="121900" spcFirstLastPara="1" rIns="121900" wrap="square" tIns="121900">
              <a:noAutofit/>
            </a:bodyPr>
            <a:lstStyle/>
            <a:p>
              <a:pPr indent="-311150" lvl="0" marL="457200" rtl="0" algn="l">
                <a:lnSpc>
                  <a:spcPct val="130000"/>
                </a:lnSpc>
                <a:spcBef>
                  <a:spcPts val="0"/>
                </a:spcBef>
                <a:spcAft>
                  <a:spcPts val="0"/>
                </a:spcAft>
                <a:buClr>
                  <a:schemeClr val="lt1"/>
                </a:buClr>
                <a:buSzPts val="1300"/>
                <a:buFont typeface="Noto Sans KR"/>
                <a:buChar char="●"/>
              </a:pPr>
              <a:r>
                <a:rPr lang="ko-KR" sz="1300">
                  <a:solidFill>
                    <a:schemeClr val="lt1"/>
                  </a:solidFill>
                  <a:latin typeface="Noto Sans KR"/>
                  <a:ea typeface="Noto Sans KR"/>
                  <a:cs typeface="Noto Sans KR"/>
                  <a:sym typeface="Noto Sans KR"/>
                </a:rPr>
                <a:t>특수기호 제거 (\n 등)</a:t>
              </a:r>
              <a:endParaRPr sz="1300">
                <a:solidFill>
                  <a:schemeClr val="lt1"/>
                </a:solidFill>
                <a:latin typeface="Noto Sans KR"/>
                <a:ea typeface="Noto Sans KR"/>
                <a:cs typeface="Noto Sans KR"/>
                <a:sym typeface="Noto Sans KR"/>
              </a:endParaRPr>
            </a:p>
            <a:p>
              <a:pPr indent="-311150" lvl="0" marL="457200" rtl="0" algn="l">
                <a:lnSpc>
                  <a:spcPct val="150000"/>
                </a:lnSpc>
                <a:spcBef>
                  <a:spcPts val="0"/>
                </a:spcBef>
                <a:spcAft>
                  <a:spcPts val="0"/>
                </a:spcAft>
                <a:buClr>
                  <a:schemeClr val="lt1"/>
                </a:buClr>
                <a:buSzPts val="1300"/>
                <a:buFont typeface="Noto Sans KR"/>
                <a:buChar char="●"/>
              </a:pPr>
              <a:r>
                <a:rPr lang="ko-KR" sz="1300">
                  <a:solidFill>
                    <a:schemeClr val="lt1"/>
                  </a:solidFill>
                  <a:latin typeface="Noto Sans KR"/>
                  <a:ea typeface="Noto Sans KR"/>
                  <a:cs typeface="Noto Sans KR"/>
                  <a:sym typeface="Noto Sans KR"/>
                </a:rPr>
                <a:t>곡별 512 토큰으로 제한</a:t>
              </a:r>
              <a:endParaRPr sz="1300">
                <a:solidFill>
                  <a:schemeClr val="lt1"/>
                </a:solidFill>
                <a:latin typeface="Noto Sans KR"/>
                <a:ea typeface="Noto Sans KR"/>
                <a:cs typeface="Noto Sans KR"/>
                <a:sym typeface="Noto Sans KR"/>
              </a:endParaRPr>
            </a:p>
          </p:txBody>
        </p:sp>
      </p:grpSp>
      <p:grpSp>
        <p:nvGrpSpPr>
          <p:cNvPr id="369" name="Google Shape;369;g2e230221900_0_20"/>
          <p:cNvGrpSpPr/>
          <p:nvPr/>
        </p:nvGrpSpPr>
        <p:grpSpPr>
          <a:xfrm>
            <a:off x="4594471" y="1778149"/>
            <a:ext cx="3085780" cy="1942741"/>
            <a:chOff x="2699418" y="1957150"/>
            <a:chExt cx="1709100" cy="1076013"/>
          </a:xfrm>
        </p:grpSpPr>
        <p:sp>
          <p:nvSpPr>
            <p:cNvPr id="370" name="Google Shape;370;g2e230221900_0_20"/>
            <p:cNvSpPr/>
            <p:nvPr/>
          </p:nvSpPr>
          <p:spPr>
            <a:xfrm>
              <a:off x="3256823" y="1957150"/>
              <a:ext cx="594300" cy="594300"/>
            </a:xfrm>
            <a:prstGeom prst="ellipse">
              <a:avLst/>
            </a:prstGeom>
            <a:noFill/>
            <a:ln cap="flat" cmpd="sng" w="38100">
              <a:solidFill>
                <a:schemeClr val="accent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Noto Sans KR"/>
                <a:ea typeface="Noto Sans KR"/>
                <a:cs typeface="Noto Sans KR"/>
                <a:sym typeface="Noto Sans KR"/>
              </a:endParaRPr>
            </a:p>
          </p:txBody>
        </p:sp>
        <p:sp>
          <p:nvSpPr>
            <p:cNvPr id="371" name="Google Shape;371;g2e230221900_0_20"/>
            <p:cNvSpPr txBox="1"/>
            <p:nvPr/>
          </p:nvSpPr>
          <p:spPr>
            <a:xfrm>
              <a:off x="2699418" y="2586763"/>
              <a:ext cx="1709100" cy="446400"/>
            </a:xfrm>
            <a:prstGeom prst="rect">
              <a:avLst/>
            </a:prstGeom>
            <a:noFill/>
            <a:ln>
              <a:noFill/>
            </a:ln>
          </p:spPr>
          <p:txBody>
            <a:bodyPr anchorCtr="0" anchor="b"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600"/>
                <a:buFont typeface="Arial"/>
                <a:buNone/>
              </a:pPr>
              <a:r>
                <a:rPr b="1" lang="ko-KR" sz="1600">
                  <a:solidFill>
                    <a:schemeClr val="lt1"/>
                  </a:solidFill>
                  <a:latin typeface="Noto Sans KR"/>
                  <a:ea typeface="Noto Sans KR"/>
                  <a:cs typeface="Noto Sans KR"/>
                  <a:sym typeface="Noto Sans KR"/>
                </a:rPr>
                <a:t>roberta-base + go_emotions</a:t>
              </a:r>
              <a:endParaRPr b="1" i="0" sz="1600" u="none" cap="none" strike="noStrike">
                <a:solidFill>
                  <a:schemeClr val="lt1"/>
                </a:solidFill>
                <a:latin typeface="Noto Sans KR"/>
                <a:ea typeface="Noto Sans KR"/>
                <a:cs typeface="Noto Sans KR"/>
                <a:sym typeface="Noto Sans KR"/>
              </a:endParaRPr>
            </a:p>
          </p:txBody>
        </p:sp>
        <p:sp>
          <p:nvSpPr>
            <p:cNvPr id="372" name="Google Shape;372;g2e230221900_0_20"/>
            <p:cNvSpPr txBox="1"/>
            <p:nvPr/>
          </p:nvSpPr>
          <p:spPr>
            <a:xfrm>
              <a:off x="3335573" y="2118324"/>
              <a:ext cx="436800" cy="289800"/>
            </a:xfrm>
            <a:prstGeom prst="rect">
              <a:avLst/>
            </a:prstGeom>
            <a:noFill/>
            <a:ln>
              <a:noFill/>
            </a:ln>
          </p:spPr>
          <p:txBody>
            <a:bodyPr anchorCtr="0" anchor="t" bIns="121900" lIns="121900" spcFirstLastPara="1" rIns="121900" wrap="square" tIns="121900">
              <a:spAutoFit/>
            </a:bodyPr>
            <a:lstStyle/>
            <a:p>
              <a:pPr indent="0" lvl="0" marL="0" marR="0" rtl="0" algn="ctr">
                <a:lnSpc>
                  <a:spcPct val="115000"/>
                </a:lnSpc>
                <a:spcBef>
                  <a:spcPts val="0"/>
                </a:spcBef>
                <a:spcAft>
                  <a:spcPts val="2100"/>
                </a:spcAft>
                <a:buClr>
                  <a:srgbClr val="000000"/>
                </a:buClr>
                <a:buSzPts val="1800"/>
                <a:buFont typeface="Arial"/>
                <a:buNone/>
              </a:pPr>
              <a:r>
                <a:rPr b="1" i="0" lang="ko-KR" sz="1800" u="none" cap="none" strike="noStrike">
                  <a:solidFill>
                    <a:schemeClr val="lt1"/>
                  </a:solidFill>
                  <a:latin typeface="Noto Sans KR"/>
                  <a:ea typeface="Noto Sans KR"/>
                  <a:cs typeface="Noto Sans KR"/>
                  <a:sym typeface="Noto Sans KR"/>
                </a:rPr>
                <a:t>모델</a:t>
              </a:r>
              <a:endParaRPr b="1" i="0" sz="1800" u="none" cap="none" strike="noStrike">
                <a:solidFill>
                  <a:schemeClr val="lt1"/>
                </a:solidFill>
                <a:latin typeface="Noto Sans KR"/>
                <a:ea typeface="Noto Sans KR"/>
                <a:cs typeface="Noto Sans KR"/>
                <a:sym typeface="Noto Sans KR"/>
              </a:endParaRPr>
            </a:p>
          </p:txBody>
        </p:sp>
      </p:grpSp>
      <p:cxnSp>
        <p:nvCxnSpPr>
          <p:cNvPr id="373" name="Google Shape;373;g2e230221900_0_20"/>
          <p:cNvCxnSpPr/>
          <p:nvPr/>
        </p:nvCxnSpPr>
        <p:spPr>
          <a:xfrm>
            <a:off x="3651238" y="2327625"/>
            <a:ext cx="1015200" cy="0"/>
          </a:xfrm>
          <a:prstGeom prst="straightConnector1">
            <a:avLst/>
          </a:prstGeom>
          <a:noFill/>
          <a:ln cap="flat" cmpd="sng" w="38100">
            <a:solidFill>
              <a:schemeClr val="accent5"/>
            </a:solidFill>
            <a:prstDash val="solid"/>
            <a:round/>
            <a:headEnd len="sm" w="sm" type="none"/>
            <a:tailEnd len="med" w="med" type="triangle"/>
          </a:ln>
        </p:spPr>
      </p:cxnSp>
      <p:cxnSp>
        <p:nvCxnSpPr>
          <p:cNvPr id="374" name="Google Shape;374;g2e230221900_0_20"/>
          <p:cNvCxnSpPr/>
          <p:nvPr/>
        </p:nvCxnSpPr>
        <p:spPr>
          <a:xfrm>
            <a:off x="7680263" y="2327625"/>
            <a:ext cx="1015200" cy="0"/>
          </a:xfrm>
          <a:prstGeom prst="straightConnector1">
            <a:avLst/>
          </a:prstGeom>
          <a:noFill/>
          <a:ln cap="flat" cmpd="sng" w="38100">
            <a:solidFill>
              <a:schemeClr val="accent5"/>
            </a:solidFill>
            <a:prstDash val="solid"/>
            <a:round/>
            <a:headEnd len="sm" w="sm" type="none"/>
            <a:tailEnd len="med" w="med" type="triangle"/>
          </a:ln>
        </p:spPr>
      </p:cxnSp>
      <p:sp>
        <p:nvSpPr>
          <p:cNvPr id="375" name="Google Shape;375;g2e230221900_0_20"/>
          <p:cNvSpPr txBox="1"/>
          <p:nvPr/>
        </p:nvSpPr>
        <p:spPr>
          <a:xfrm>
            <a:off x="793996" y="2914790"/>
            <a:ext cx="3085800" cy="806100"/>
          </a:xfrm>
          <a:prstGeom prst="rect">
            <a:avLst/>
          </a:prstGeom>
          <a:noFill/>
          <a:ln>
            <a:noFill/>
          </a:ln>
        </p:spPr>
        <p:txBody>
          <a:bodyPr anchorCtr="0" anchor="b"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600"/>
              <a:buFont typeface="Arial"/>
              <a:buNone/>
            </a:pPr>
            <a:r>
              <a:rPr b="1" lang="ko-KR" sz="1600">
                <a:solidFill>
                  <a:schemeClr val="lt1"/>
                </a:solidFill>
                <a:latin typeface="Noto Sans KR"/>
                <a:ea typeface="Noto Sans KR"/>
                <a:cs typeface="Noto Sans KR"/>
                <a:sym typeface="Noto Sans KR"/>
              </a:rPr>
              <a:t>노래 가사 전처리</a:t>
            </a:r>
            <a:endParaRPr b="1" i="0" sz="1600" u="none" cap="none" strike="noStrike">
              <a:solidFill>
                <a:schemeClr val="lt1"/>
              </a:solidFill>
              <a:latin typeface="Noto Sans KR"/>
              <a:ea typeface="Noto Sans KR"/>
              <a:cs typeface="Noto Sans KR"/>
              <a:sym typeface="Noto Sans KR"/>
            </a:endParaRPr>
          </a:p>
        </p:txBody>
      </p:sp>
      <p:grpSp>
        <p:nvGrpSpPr>
          <p:cNvPr id="376" name="Google Shape;376;g2e230221900_0_20"/>
          <p:cNvGrpSpPr/>
          <p:nvPr/>
        </p:nvGrpSpPr>
        <p:grpSpPr>
          <a:xfrm>
            <a:off x="9299227" y="1778149"/>
            <a:ext cx="1073009" cy="1073009"/>
            <a:chOff x="5338808" y="1957150"/>
            <a:chExt cx="594300" cy="594300"/>
          </a:xfrm>
        </p:grpSpPr>
        <p:sp>
          <p:nvSpPr>
            <p:cNvPr id="377" name="Google Shape;377;g2e230221900_0_20"/>
            <p:cNvSpPr/>
            <p:nvPr/>
          </p:nvSpPr>
          <p:spPr>
            <a:xfrm>
              <a:off x="5338808" y="1957150"/>
              <a:ext cx="594300" cy="594300"/>
            </a:xfrm>
            <a:prstGeom prst="ellipse">
              <a:avLst/>
            </a:prstGeom>
            <a:noFill/>
            <a:ln cap="flat" cmpd="sng" w="38100">
              <a:solidFill>
                <a:schemeClr val="accent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Noto Sans KR"/>
                <a:ea typeface="Noto Sans KR"/>
                <a:cs typeface="Noto Sans KR"/>
                <a:sym typeface="Noto Sans KR"/>
              </a:endParaRPr>
            </a:p>
          </p:txBody>
        </p:sp>
        <p:sp>
          <p:nvSpPr>
            <p:cNvPr id="378" name="Google Shape;378;g2e230221900_0_20"/>
            <p:cNvSpPr txBox="1"/>
            <p:nvPr/>
          </p:nvSpPr>
          <p:spPr>
            <a:xfrm>
              <a:off x="5417558" y="2028384"/>
              <a:ext cx="436800" cy="466200"/>
            </a:xfrm>
            <a:prstGeom prst="rect">
              <a:avLst/>
            </a:prstGeom>
            <a:noFill/>
            <a:ln>
              <a:noFill/>
            </a:ln>
          </p:spPr>
          <p:txBody>
            <a:bodyPr anchorCtr="0" anchor="t" bIns="121900" lIns="121900" spcFirstLastPara="1" rIns="121900" wrap="square" tIns="121900">
              <a:spAutoFit/>
            </a:bodyPr>
            <a:lstStyle/>
            <a:p>
              <a:pPr indent="0" lvl="0" marL="0" marR="0" rtl="0" algn="ctr">
                <a:lnSpc>
                  <a:spcPct val="115000"/>
                </a:lnSpc>
                <a:spcBef>
                  <a:spcPts val="0"/>
                </a:spcBef>
                <a:spcAft>
                  <a:spcPts val="2100"/>
                </a:spcAft>
                <a:buClr>
                  <a:srgbClr val="000000"/>
                </a:buClr>
                <a:buSzPts val="1800"/>
                <a:buFont typeface="Arial"/>
                <a:buNone/>
              </a:pPr>
              <a:r>
                <a:rPr b="1" lang="ko-KR" sz="1800">
                  <a:solidFill>
                    <a:schemeClr val="lt1"/>
                  </a:solidFill>
                  <a:latin typeface="Noto Sans KR"/>
                  <a:ea typeface="Noto Sans KR"/>
                  <a:cs typeface="Noto Sans KR"/>
                  <a:sym typeface="Noto Sans KR"/>
                </a:rPr>
                <a:t>감정 태그</a:t>
              </a:r>
              <a:endParaRPr b="1" i="0" sz="1800" u="none" cap="none" strike="noStrike">
                <a:solidFill>
                  <a:schemeClr val="lt1"/>
                </a:solidFill>
                <a:latin typeface="Noto Sans KR"/>
                <a:ea typeface="Noto Sans KR"/>
                <a:cs typeface="Noto Sans KR"/>
                <a:sym typeface="Noto Sans KR"/>
              </a:endParaRPr>
            </a:p>
          </p:txBody>
        </p:sp>
      </p:grpSp>
      <p:sp>
        <p:nvSpPr>
          <p:cNvPr id="379" name="Google Shape;379;g2e230221900_0_20"/>
          <p:cNvSpPr txBox="1"/>
          <p:nvPr/>
        </p:nvSpPr>
        <p:spPr>
          <a:xfrm>
            <a:off x="4594466" y="3873544"/>
            <a:ext cx="3168600" cy="1331400"/>
          </a:xfrm>
          <a:prstGeom prst="rect">
            <a:avLst/>
          </a:prstGeom>
          <a:noFill/>
          <a:ln>
            <a:noFill/>
          </a:ln>
        </p:spPr>
        <p:txBody>
          <a:bodyPr anchorCtr="0" anchor="t" bIns="121900" lIns="121900" spcFirstLastPara="1" rIns="121900" wrap="square" tIns="121900">
            <a:normAutofit/>
          </a:bodyPr>
          <a:lstStyle/>
          <a:p>
            <a:pPr indent="-311150" lvl="0" marL="457200" rtl="0" algn="l">
              <a:lnSpc>
                <a:spcPct val="150000"/>
              </a:lnSpc>
              <a:spcBef>
                <a:spcPts val="0"/>
              </a:spcBef>
              <a:spcAft>
                <a:spcPts val="0"/>
              </a:spcAft>
              <a:buClr>
                <a:schemeClr val="lt1"/>
              </a:buClr>
              <a:buSzPts val="1300"/>
              <a:buFont typeface="Noto Sans KR"/>
              <a:buChar char="●"/>
            </a:pPr>
            <a:r>
              <a:rPr lang="ko-KR" sz="1300">
                <a:solidFill>
                  <a:schemeClr val="lt1"/>
                </a:solidFill>
                <a:latin typeface="Noto Sans KR"/>
                <a:ea typeface="Noto Sans KR"/>
                <a:cs typeface="Noto Sans KR"/>
                <a:sym typeface="Noto Sans KR"/>
              </a:rPr>
              <a:t>토큰화 및 text-classification</a:t>
            </a:r>
            <a:endParaRPr sz="1300">
              <a:solidFill>
                <a:schemeClr val="lt1"/>
              </a:solidFill>
              <a:latin typeface="Noto Sans KR"/>
              <a:ea typeface="Noto Sans KR"/>
              <a:cs typeface="Noto Sans KR"/>
              <a:sym typeface="Noto Sans KR"/>
            </a:endParaRPr>
          </a:p>
          <a:p>
            <a:pPr indent="-311150" lvl="0" marL="457200" rtl="0" algn="l">
              <a:lnSpc>
                <a:spcPct val="150000"/>
              </a:lnSpc>
              <a:spcBef>
                <a:spcPts val="0"/>
              </a:spcBef>
              <a:spcAft>
                <a:spcPts val="0"/>
              </a:spcAft>
              <a:buClr>
                <a:schemeClr val="lt1"/>
              </a:buClr>
              <a:buSzPts val="1300"/>
              <a:buFont typeface="Noto Sans KR"/>
              <a:buChar char="●"/>
            </a:pPr>
            <a:r>
              <a:rPr lang="ko-KR" sz="1300">
                <a:solidFill>
                  <a:schemeClr val="lt1"/>
                </a:solidFill>
                <a:latin typeface="Noto Sans KR"/>
                <a:ea typeface="Noto Sans KR"/>
                <a:cs typeface="Noto Sans KR"/>
                <a:sym typeface="Noto Sans KR"/>
              </a:rPr>
              <a:t>곡별 512 토큰으로 제한</a:t>
            </a:r>
            <a:endParaRPr sz="1300">
              <a:solidFill>
                <a:schemeClr val="lt1"/>
              </a:solidFill>
              <a:latin typeface="Noto Sans KR"/>
              <a:ea typeface="Noto Sans KR"/>
              <a:cs typeface="Noto Sans KR"/>
              <a:sym typeface="Noto Sans KR"/>
            </a:endParaRPr>
          </a:p>
        </p:txBody>
      </p:sp>
      <p:grpSp>
        <p:nvGrpSpPr>
          <p:cNvPr id="380" name="Google Shape;380;g2e230221900_0_20"/>
          <p:cNvGrpSpPr/>
          <p:nvPr/>
        </p:nvGrpSpPr>
        <p:grpSpPr>
          <a:xfrm>
            <a:off x="5782775" y="4671747"/>
            <a:ext cx="5758475" cy="1426203"/>
            <a:chOff x="5990550" y="3831547"/>
            <a:chExt cx="5758475" cy="1426203"/>
          </a:xfrm>
        </p:grpSpPr>
        <p:sp>
          <p:nvSpPr>
            <p:cNvPr id="381" name="Google Shape;381;g2e230221900_0_20"/>
            <p:cNvSpPr/>
            <p:nvPr/>
          </p:nvSpPr>
          <p:spPr>
            <a:xfrm>
              <a:off x="8420825" y="3831547"/>
              <a:ext cx="3328200" cy="8496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cxnSp>
          <p:nvCxnSpPr>
            <p:cNvPr id="382" name="Google Shape;382;g2e230221900_0_20"/>
            <p:cNvCxnSpPr>
              <a:stCxn id="383" idx="3"/>
              <a:endCxn id="381" idx="1"/>
            </p:cNvCxnSpPr>
            <p:nvPr/>
          </p:nvCxnSpPr>
          <p:spPr>
            <a:xfrm flipH="1" rot="10800000">
              <a:off x="7529850" y="4256200"/>
              <a:ext cx="891000" cy="809100"/>
            </a:xfrm>
            <a:prstGeom prst="bentConnector3">
              <a:avLst>
                <a:gd fmla="val 49999" name="adj1"/>
              </a:avLst>
            </a:prstGeom>
            <a:noFill/>
            <a:ln cap="flat" cmpd="sng" w="38100">
              <a:solidFill>
                <a:schemeClr val="accent5"/>
              </a:solidFill>
              <a:prstDash val="solid"/>
              <a:round/>
              <a:headEnd len="sm" w="sm" type="none"/>
              <a:tailEnd len="med" w="med" type="none"/>
            </a:ln>
          </p:spPr>
        </p:cxnSp>
        <p:sp>
          <p:nvSpPr>
            <p:cNvPr id="383" name="Google Shape;383;g2e230221900_0_20"/>
            <p:cNvSpPr txBox="1"/>
            <p:nvPr/>
          </p:nvSpPr>
          <p:spPr>
            <a:xfrm>
              <a:off x="5990550" y="4872850"/>
              <a:ext cx="1539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300">
                  <a:solidFill>
                    <a:schemeClr val="lt1"/>
                  </a:solidFill>
                  <a:latin typeface="Noto Sans KR"/>
                  <a:ea typeface="Noto Sans KR"/>
                  <a:cs typeface="Noto Sans KR"/>
                  <a:sym typeface="Noto Sans KR"/>
                </a:rPr>
                <a:t>상위 3개 태그 추출</a:t>
              </a:r>
              <a:endParaRPr sz="1300">
                <a:solidFill>
                  <a:schemeClr val="lt1"/>
                </a:solidFill>
                <a:latin typeface="Noto Sans KR"/>
                <a:ea typeface="Noto Sans KR"/>
                <a:cs typeface="Noto Sans KR"/>
                <a:sym typeface="Noto Sans KR"/>
              </a:endParaRPr>
            </a:p>
          </p:txBody>
        </p:sp>
      </p:grpSp>
      <p:grpSp>
        <p:nvGrpSpPr>
          <p:cNvPr id="384" name="Google Shape;384;g2e230221900_0_20"/>
          <p:cNvGrpSpPr/>
          <p:nvPr/>
        </p:nvGrpSpPr>
        <p:grpSpPr>
          <a:xfrm>
            <a:off x="5596925" y="5097675"/>
            <a:ext cx="5944275" cy="1340775"/>
            <a:chOff x="6210350" y="4043350"/>
            <a:chExt cx="5944275" cy="1340775"/>
          </a:xfrm>
        </p:grpSpPr>
        <p:sp>
          <p:nvSpPr>
            <p:cNvPr id="385" name="Google Shape;385;g2e230221900_0_20"/>
            <p:cNvSpPr/>
            <p:nvPr/>
          </p:nvSpPr>
          <p:spPr>
            <a:xfrm>
              <a:off x="8821025" y="4043350"/>
              <a:ext cx="3333600" cy="2379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cxnSp>
          <p:nvCxnSpPr>
            <p:cNvPr id="386" name="Google Shape;386;g2e230221900_0_20"/>
            <p:cNvCxnSpPr>
              <a:endCxn id="385" idx="1"/>
            </p:cNvCxnSpPr>
            <p:nvPr/>
          </p:nvCxnSpPr>
          <p:spPr>
            <a:xfrm flipH="1" rot="10800000">
              <a:off x="7581125" y="4162300"/>
              <a:ext cx="1239900" cy="1025700"/>
            </a:xfrm>
            <a:prstGeom prst="bentConnector3">
              <a:avLst>
                <a:gd fmla="val 50000" name="adj1"/>
              </a:avLst>
            </a:prstGeom>
            <a:noFill/>
            <a:ln cap="flat" cmpd="sng" w="38100">
              <a:solidFill>
                <a:schemeClr val="accent5"/>
              </a:solidFill>
              <a:prstDash val="solid"/>
              <a:round/>
              <a:headEnd len="sm" w="sm" type="none"/>
              <a:tailEnd len="med" w="med" type="none"/>
            </a:ln>
          </p:spPr>
        </p:cxnSp>
        <p:sp>
          <p:nvSpPr>
            <p:cNvPr id="387" name="Google Shape;387;g2e230221900_0_20"/>
            <p:cNvSpPr txBox="1"/>
            <p:nvPr/>
          </p:nvSpPr>
          <p:spPr>
            <a:xfrm>
              <a:off x="6210350" y="4999225"/>
              <a:ext cx="1425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300">
                  <a:solidFill>
                    <a:schemeClr val="lt1"/>
                  </a:solidFill>
                  <a:latin typeface="Noto Sans KR"/>
                  <a:ea typeface="Noto Sans KR"/>
                  <a:cs typeface="Noto Sans KR"/>
                  <a:sym typeface="Noto Sans KR"/>
                </a:rPr>
                <a:t>neutral 태그 제외</a:t>
              </a:r>
              <a:endParaRPr sz="1300">
                <a:solidFill>
                  <a:schemeClr val="lt1"/>
                </a:solidFill>
                <a:latin typeface="Noto Sans KR"/>
                <a:ea typeface="Noto Sans KR"/>
                <a:cs typeface="Noto Sans KR"/>
                <a:sym typeface="Noto Sans K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4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4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g272e4ef035d_2_61"/>
          <p:cNvPicPr preferRelativeResize="0"/>
          <p:nvPr/>
        </p:nvPicPr>
        <p:blipFill>
          <a:blip r:embed="rId3">
            <a:alphaModFix/>
          </a:blip>
          <a:stretch>
            <a:fillRect/>
          </a:stretch>
        </p:blipFill>
        <p:spPr>
          <a:xfrm>
            <a:off x="519587" y="3128525"/>
            <a:ext cx="3304026" cy="3458476"/>
          </a:xfrm>
          <a:prstGeom prst="rect">
            <a:avLst/>
          </a:prstGeom>
          <a:noFill/>
          <a:ln>
            <a:noFill/>
          </a:ln>
        </p:spPr>
      </p:pic>
      <p:grpSp>
        <p:nvGrpSpPr>
          <p:cNvPr id="393" name="Google Shape;393;g272e4ef035d_2_61"/>
          <p:cNvGrpSpPr/>
          <p:nvPr/>
        </p:nvGrpSpPr>
        <p:grpSpPr>
          <a:xfrm>
            <a:off x="4594471" y="1778149"/>
            <a:ext cx="3085780" cy="1942741"/>
            <a:chOff x="2699418" y="1957150"/>
            <a:chExt cx="1709100" cy="1076013"/>
          </a:xfrm>
        </p:grpSpPr>
        <p:sp>
          <p:nvSpPr>
            <p:cNvPr id="394" name="Google Shape;394;g272e4ef035d_2_61"/>
            <p:cNvSpPr/>
            <p:nvPr/>
          </p:nvSpPr>
          <p:spPr>
            <a:xfrm>
              <a:off x="3256823" y="1957150"/>
              <a:ext cx="594300" cy="594300"/>
            </a:xfrm>
            <a:prstGeom prst="ellipse">
              <a:avLst/>
            </a:prstGeom>
            <a:noFill/>
            <a:ln cap="flat" cmpd="sng" w="38100">
              <a:solidFill>
                <a:schemeClr val="accent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Noto Sans KR"/>
                <a:ea typeface="Noto Sans KR"/>
                <a:cs typeface="Noto Sans KR"/>
                <a:sym typeface="Noto Sans KR"/>
              </a:endParaRPr>
            </a:p>
          </p:txBody>
        </p:sp>
        <p:sp>
          <p:nvSpPr>
            <p:cNvPr id="395" name="Google Shape;395;g272e4ef035d_2_61"/>
            <p:cNvSpPr txBox="1"/>
            <p:nvPr/>
          </p:nvSpPr>
          <p:spPr>
            <a:xfrm>
              <a:off x="2699418" y="2586763"/>
              <a:ext cx="1709100" cy="446400"/>
            </a:xfrm>
            <a:prstGeom prst="rect">
              <a:avLst/>
            </a:prstGeom>
            <a:noFill/>
            <a:ln>
              <a:noFill/>
            </a:ln>
          </p:spPr>
          <p:txBody>
            <a:bodyPr anchorCtr="0" anchor="b"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600"/>
                <a:buFont typeface="Arial"/>
                <a:buNone/>
              </a:pPr>
              <a:r>
                <a:rPr b="1" lang="ko-KR" sz="1600">
                  <a:solidFill>
                    <a:schemeClr val="lt1"/>
                  </a:solidFill>
                  <a:latin typeface="Noto Sans KR"/>
                  <a:ea typeface="Noto Sans KR"/>
                  <a:cs typeface="Noto Sans KR"/>
                  <a:sym typeface="Noto Sans KR"/>
                </a:rPr>
                <a:t>cosine similarity</a:t>
              </a:r>
              <a:endParaRPr b="1" i="0" sz="1600" u="none" cap="none" strike="noStrike">
                <a:solidFill>
                  <a:schemeClr val="lt1"/>
                </a:solidFill>
                <a:latin typeface="Noto Sans KR"/>
                <a:ea typeface="Noto Sans KR"/>
                <a:cs typeface="Noto Sans KR"/>
                <a:sym typeface="Noto Sans KR"/>
              </a:endParaRPr>
            </a:p>
          </p:txBody>
        </p:sp>
        <p:sp>
          <p:nvSpPr>
            <p:cNvPr id="396" name="Google Shape;396;g272e4ef035d_2_61"/>
            <p:cNvSpPr txBox="1"/>
            <p:nvPr/>
          </p:nvSpPr>
          <p:spPr>
            <a:xfrm>
              <a:off x="3335573" y="2118324"/>
              <a:ext cx="436800" cy="289800"/>
            </a:xfrm>
            <a:prstGeom prst="rect">
              <a:avLst/>
            </a:prstGeom>
            <a:noFill/>
            <a:ln>
              <a:noFill/>
            </a:ln>
          </p:spPr>
          <p:txBody>
            <a:bodyPr anchorCtr="0" anchor="t" bIns="121900" lIns="121900" spcFirstLastPara="1" rIns="121900" wrap="square" tIns="121900">
              <a:spAutoFit/>
            </a:bodyPr>
            <a:lstStyle/>
            <a:p>
              <a:pPr indent="0" lvl="0" marL="0" marR="0" rtl="0" algn="ctr">
                <a:lnSpc>
                  <a:spcPct val="115000"/>
                </a:lnSpc>
                <a:spcBef>
                  <a:spcPts val="0"/>
                </a:spcBef>
                <a:spcAft>
                  <a:spcPts val="2100"/>
                </a:spcAft>
                <a:buClr>
                  <a:srgbClr val="000000"/>
                </a:buClr>
                <a:buSzPts val="1800"/>
                <a:buFont typeface="Arial"/>
                <a:buNone/>
              </a:pPr>
              <a:r>
                <a:rPr b="1" lang="ko-KR" sz="1800">
                  <a:solidFill>
                    <a:schemeClr val="lt1"/>
                  </a:solidFill>
                  <a:latin typeface="Noto Sans KR"/>
                  <a:ea typeface="Noto Sans KR"/>
                  <a:cs typeface="Noto Sans KR"/>
                  <a:sym typeface="Noto Sans KR"/>
                </a:rPr>
                <a:t>벡터</a:t>
              </a:r>
              <a:endParaRPr b="1" i="0" sz="1800" u="none" cap="none" strike="noStrike">
                <a:solidFill>
                  <a:schemeClr val="lt1"/>
                </a:solidFill>
                <a:latin typeface="Noto Sans KR"/>
                <a:ea typeface="Noto Sans KR"/>
                <a:cs typeface="Noto Sans KR"/>
                <a:sym typeface="Noto Sans KR"/>
              </a:endParaRPr>
            </a:p>
          </p:txBody>
        </p:sp>
      </p:grpSp>
      <p:cxnSp>
        <p:nvCxnSpPr>
          <p:cNvPr id="397" name="Google Shape;397;g272e4ef035d_2_61"/>
          <p:cNvCxnSpPr/>
          <p:nvPr/>
        </p:nvCxnSpPr>
        <p:spPr>
          <a:xfrm>
            <a:off x="7680263" y="2327625"/>
            <a:ext cx="1015200" cy="0"/>
          </a:xfrm>
          <a:prstGeom prst="straightConnector1">
            <a:avLst/>
          </a:prstGeom>
          <a:noFill/>
          <a:ln cap="flat" cmpd="sng" w="38100">
            <a:solidFill>
              <a:schemeClr val="accent5"/>
            </a:solidFill>
            <a:prstDash val="solid"/>
            <a:round/>
            <a:headEnd len="sm" w="sm" type="none"/>
            <a:tailEnd len="med" w="med" type="triangle"/>
          </a:ln>
        </p:spPr>
      </p:cxnSp>
      <p:grpSp>
        <p:nvGrpSpPr>
          <p:cNvPr id="398" name="Google Shape;398;g272e4ef035d_2_61"/>
          <p:cNvGrpSpPr/>
          <p:nvPr/>
        </p:nvGrpSpPr>
        <p:grpSpPr>
          <a:xfrm>
            <a:off x="9299227" y="1778149"/>
            <a:ext cx="1073009" cy="1073009"/>
            <a:chOff x="5338808" y="1957150"/>
            <a:chExt cx="594300" cy="594300"/>
          </a:xfrm>
        </p:grpSpPr>
        <p:sp>
          <p:nvSpPr>
            <p:cNvPr id="399" name="Google Shape;399;g272e4ef035d_2_61"/>
            <p:cNvSpPr/>
            <p:nvPr/>
          </p:nvSpPr>
          <p:spPr>
            <a:xfrm>
              <a:off x="5338808" y="1957150"/>
              <a:ext cx="594300" cy="594300"/>
            </a:xfrm>
            <a:prstGeom prst="ellipse">
              <a:avLst/>
            </a:prstGeom>
            <a:noFill/>
            <a:ln cap="flat" cmpd="sng" w="38100">
              <a:solidFill>
                <a:schemeClr val="accent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Noto Sans KR"/>
                <a:ea typeface="Noto Sans KR"/>
                <a:cs typeface="Noto Sans KR"/>
                <a:sym typeface="Noto Sans KR"/>
              </a:endParaRPr>
            </a:p>
          </p:txBody>
        </p:sp>
        <p:sp>
          <p:nvSpPr>
            <p:cNvPr id="400" name="Google Shape;400;g272e4ef035d_2_61"/>
            <p:cNvSpPr txBox="1"/>
            <p:nvPr/>
          </p:nvSpPr>
          <p:spPr>
            <a:xfrm>
              <a:off x="5417558" y="2028384"/>
              <a:ext cx="436800" cy="466200"/>
            </a:xfrm>
            <a:prstGeom prst="rect">
              <a:avLst/>
            </a:prstGeom>
            <a:noFill/>
            <a:ln>
              <a:noFill/>
            </a:ln>
          </p:spPr>
          <p:txBody>
            <a:bodyPr anchorCtr="0" anchor="t" bIns="121900" lIns="121900" spcFirstLastPara="1" rIns="121900" wrap="square" tIns="121900">
              <a:spAutoFit/>
            </a:bodyPr>
            <a:lstStyle/>
            <a:p>
              <a:pPr indent="0" lvl="0" marL="0" marR="0" rtl="0" algn="ctr">
                <a:lnSpc>
                  <a:spcPct val="115000"/>
                </a:lnSpc>
                <a:spcBef>
                  <a:spcPts val="0"/>
                </a:spcBef>
                <a:spcAft>
                  <a:spcPts val="2100"/>
                </a:spcAft>
                <a:buClr>
                  <a:srgbClr val="000000"/>
                </a:buClr>
                <a:buSzPts val="1800"/>
                <a:buFont typeface="Arial"/>
                <a:buNone/>
              </a:pPr>
              <a:r>
                <a:rPr b="1" lang="ko-KR" sz="1800">
                  <a:solidFill>
                    <a:schemeClr val="lt1"/>
                  </a:solidFill>
                  <a:latin typeface="Noto Sans KR"/>
                  <a:ea typeface="Noto Sans KR"/>
                  <a:cs typeface="Noto Sans KR"/>
                  <a:sym typeface="Noto Sans KR"/>
                </a:rPr>
                <a:t>곡 추천</a:t>
              </a:r>
              <a:endParaRPr b="1" i="0" sz="1800" u="none" cap="none" strike="noStrike">
                <a:solidFill>
                  <a:schemeClr val="lt1"/>
                </a:solidFill>
                <a:latin typeface="Noto Sans KR"/>
                <a:ea typeface="Noto Sans KR"/>
                <a:cs typeface="Noto Sans KR"/>
                <a:sym typeface="Noto Sans KR"/>
              </a:endParaRPr>
            </a:p>
          </p:txBody>
        </p:sp>
      </p:grpSp>
      <p:sp>
        <p:nvSpPr>
          <p:cNvPr id="401" name="Google Shape;401;g272e4ef035d_2_61"/>
          <p:cNvSpPr txBox="1"/>
          <p:nvPr/>
        </p:nvSpPr>
        <p:spPr>
          <a:xfrm>
            <a:off x="4594466" y="3873544"/>
            <a:ext cx="3168600" cy="1331400"/>
          </a:xfrm>
          <a:prstGeom prst="rect">
            <a:avLst/>
          </a:prstGeom>
          <a:noFill/>
          <a:ln>
            <a:noFill/>
          </a:ln>
        </p:spPr>
        <p:txBody>
          <a:bodyPr anchorCtr="0" anchor="t" bIns="121900" lIns="121900" spcFirstLastPara="1" rIns="121900" wrap="square" tIns="121900">
            <a:normAutofit/>
          </a:bodyPr>
          <a:lstStyle/>
          <a:p>
            <a:pPr indent="-311150" lvl="0" marL="457200" rtl="0" algn="l">
              <a:lnSpc>
                <a:spcPct val="150000"/>
              </a:lnSpc>
              <a:spcBef>
                <a:spcPts val="0"/>
              </a:spcBef>
              <a:spcAft>
                <a:spcPts val="0"/>
              </a:spcAft>
              <a:buClr>
                <a:schemeClr val="lt1"/>
              </a:buClr>
              <a:buSzPts val="1300"/>
              <a:buFont typeface="Noto Sans KR"/>
              <a:buChar char="●"/>
            </a:pPr>
            <a:r>
              <a:rPr lang="ko-KR" sz="1300">
                <a:solidFill>
                  <a:schemeClr val="lt1"/>
                </a:solidFill>
                <a:latin typeface="Noto Sans KR"/>
                <a:ea typeface="Noto Sans KR"/>
                <a:cs typeface="Noto Sans KR"/>
                <a:sym typeface="Noto Sans KR"/>
              </a:rPr>
              <a:t>cosine similarity 비교</a:t>
            </a:r>
            <a:endParaRPr sz="1300">
              <a:solidFill>
                <a:schemeClr val="lt1"/>
              </a:solidFill>
              <a:latin typeface="Noto Sans KR"/>
              <a:ea typeface="Noto Sans KR"/>
              <a:cs typeface="Noto Sans KR"/>
              <a:sym typeface="Noto Sans KR"/>
            </a:endParaRPr>
          </a:p>
          <a:p>
            <a:pPr indent="-311150" lvl="0" marL="457200" rtl="0" algn="l">
              <a:lnSpc>
                <a:spcPct val="150000"/>
              </a:lnSpc>
              <a:spcBef>
                <a:spcPts val="0"/>
              </a:spcBef>
              <a:spcAft>
                <a:spcPts val="0"/>
              </a:spcAft>
              <a:buClr>
                <a:schemeClr val="lt1"/>
              </a:buClr>
              <a:buSzPts val="1300"/>
              <a:buFont typeface="Noto Sans KR"/>
              <a:buChar char="●"/>
            </a:pPr>
            <a:r>
              <a:rPr lang="ko-KR" sz="1300">
                <a:solidFill>
                  <a:schemeClr val="lt1"/>
                </a:solidFill>
                <a:latin typeface="Noto Sans KR"/>
                <a:ea typeface="Noto Sans KR"/>
                <a:cs typeface="Noto Sans KR"/>
                <a:sym typeface="Noto Sans KR"/>
              </a:rPr>
              <a:t>감정 태그가 가장 유사한 곡 추천</a:t>
            </a:r>
            <a:endParaRPr sz="1300">
              <a:solidFill>
                <a:schemeClr val="lt1"/>
              </a:solidFill>
              <a:latin typeface="Noto Sans KR"/>
              <a:ea typeface="Noto Sans KR"/>
              <a:cs typeface="Noto Sans KR"/>
              <a:sym typeface="Noto Sans KR"/>
            </a:endParaRPr>
          </a:p>
          <a:p>
            <a:pPr indent="-311150" lvl="1" marL="914400" rtl="0" algn="l">
              <a:lnSpc>
                <a:spcPct val="150000"/>
              </a:lnSpc>
              <a:spcBef>
                <a:spcPts val="0"/>
              </a:spcBef>
              <a:spcAft>
                <a:spcPts val="0"/>
              </a:spcAft>
              <a:buClr>
                <a:schemeClr val="lt1"/>
              </a:buClr>
              <a:buSzPts val="1300"/>
              <a:buFont typeface="Noto Sans KR"/>
              <a:buChar char="○"/>
            </a:pPr>
            <a:r>
              <a:rPr lang="ko-KR" sz="1300">
                <a:solidFill>
                  <a:schemeClr val="lt1"/>
                </a:solidFill>
                <a:latin typeface="Noto Sans KR"/>
                <a:ea typeface="Noto Sans KR"/>
                <a:cs typeface="Noto Sans KR"/>
                <a:sym typeface="Noto Sans KR"/>
              </a:rPr>
              <a:t>top_k = 3</a:t>
            </a:r>
            <a:endParaRPr sz="1300">
              <a:solidFill>
                <a:schemeClr val="lt1"/>
              </a:solidFill>
              <a:latin typeface="Noto Sans KR"/>
              <a:ea typeface="Noto Sans KR"/>
              <a:cs typeface="Noto Sans KR"/>
              <a:sym typeface="Noto Sans KR"/>
            </a:endParaRPr>
          </a:p>
        </p:txBody>
      </p:sp>
      <p:grpSp>
        <p:nvGrpSpPr>
          <p:cNvPr id="402" name="Google Shape;402;g272e4ef035d_2_61"/>
          <p:cNvGrpSpPr/>
          <p:nvPr/>
        </p:nvGrpSpPr>
        <p:grpSpPr>
          <a:xfrm>
            <a:off x="519575" y="4626892"/>
            <a:ext cx="3304050" cy="894432"/>
            <a:chOff x="519563" y="3720900"/>
            <a:chExt cx="2955322" cy="1161600"/>
          </a:xfrm>
        </p:grpSpPr>
        <p:sp>
          <p:nvSpPr>
            <p:cNvPr id="403" name="Google Shape;403;g272e4ef035d_2_61"/>
            <p:cNvSpPr/>
            <p:nvPr/>
          </p:nvSpPr>
          <p:spPr>
            <a:xfrm>
              <a:off x="519563" y="3720900"/>
              <a:ext cx="2955300" cy="11616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Noto Sans KR"/>
                <a:ea typeface="Noto Sans KR"/>
                <a:cs typeface="Noto Sans KR"/>
                <a:sym typeface="Noto Sans KR"/>
              </a:endParaRPr>
            </a:p>
          </p:txBody>
        </p:sp>
        <p:sp>
          <p:nvSpPr>
            <p:cNvPr id="404" name="Google Shape;404;g272e4ef035d_2_61"/>
            <p:cNvSpPr/>
            <p:nvPr/>
          </p:nvSpPr>
          <p:spPr>
            <a:xfrm>
              <a:off x="519585" y="4319418"/>
              <a:ext cx="2955300" cy="2412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Noto Sans KR"/>
                <a:ea typeface="Noto Sans KR"/>
                <a:cs typeface="Noto Sans KR"/>
                <a:sym typeface="Noto Sans KR"/>
              </a:endParaRPr>
            </a:p>
          </p:txBody>
        </p:sp>
      </p:grpSp>
      <p:cxnSp>
        <p:nvCxnSpPr>
          <p:cNvPr id="405" name="Google Shape;405;g272e4ef035d_2_61"/>
          <p:cNvCxnSpPr>
            <a:stCxn id="404" idx="3"/>
            <a:endCxn id="394" idx="2"/>
          </p:cNvCxnSpPr>
          <p:nvPr/>
        </p:nvCxnSpPr>
        <p:spPr>
          <a:xfrm flipH="1" rot="10800000">
            <a:off x="3823625" y="2314713"/>
            <a:ext cx="1777200" cy="2865900"/>
          </a:xfrm>
          <a:prstGeom prst="bentConnector3">
            <a:avLst>
              <a:gd fmla="val 32785" name="adj1"/>
            </a:avLst>
          </a:prstGeom>
          <a:noFill/>
          <a:ln cap="flat" cmpd="sng" w="38100">
            <a:solidFill>
              <a:schemeClr val="accent5"/>
            </a:solidFill>
            <a:prstDash val="solid"/>
            <a:round/>
            <a:headEnd len="sm" w="sm" type="none"/>
            <a:tailEnd len="med" w="med" type="triangle"/>
          </a:ln>
        </p:spPr>
      </p:cxnSp>
      <p:grpSp>
        <p:nvGrpSpPr>
          <p:cNvPr id="406" name="Google Shape;406;g272e4ef035d_2_61"/>
          <p:cNvGrpSpPr/>
          <p:nvPr/>
        </p:nvGrpSpPr>
        <p:grpSpPr>
          <a:xfrm>
            <a:off x="1635102" y="1778149"/>
            <a:ext cx="1073009" cy="1073009"/>
            <a:chOff x="1093931" y="1957150"/>
            <a:chExt cx="594300" cy="594300"/>
          </a:xfrm>
        </p:grpSpPr>
        <p:sp>
          <p:nvSpPr>
            <p:cNvPr id="407" name="Google Shape;407;g272e4ef035d_2_61"/>
            <p:cNvSpPr/>
            <p:nvPr/>
          </p:nvSpPr>
          <p:spPr>
            <a:xfrm>
              <a:off x="1093931" y="1957150"/>
              <a:ext cx="594300" cy="594300"/>
            </a:xfrm>
            <a:prstGeom prst="ellipse">
              <a:avLst/>
            </a:prstGeom>
            <a:noFill/>
            <a:ln cap="flat" cmpd="sng" w="38100">
              <a:solidFill>
                <a:schemeClr val="accent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Noto Sans KR"/>
                <a:ea typeface="Noto Sans KR"/>
                <a:cs typeface="Noto Sans KR"/>
                <a:sym typeface="Noto Sans KR"/>
              </a:endParaRPr>
            </a:p>
          </p:txBody>
        </p:sp>
        <p:sp>
          <p:nvSpPr>
            <p:cNvPr id="408" name="Google Shape;408;g272e4ef035d_2_61"/>
            <p:cNvSpPr txBox="1"/>
            <p:nvPr/>
          </p:nvSpPr>
          <p:spPr>
            <a:xfrm>
              <a:off x="1172681" y="2028384"/>
              <a:ext cx="436800" cy="466200"/>
            </a:xfrm>
            <a:prstGeom prst="rect">
              <a:avLst/>
            </a:prstGeom>
            <a:noFill/>
            <a:ln>
              <a:noFill/>
            </a:ln>
          </p:spPr>
          <p:txBody>
            <a:bodyPr anchorCtr="0" anchor="t" bIns="121900" lIns="121900" spcFirstLastPara="1" rIns="121900" wrap="square" tIns="121900">
              <a:spAutoFit/>
            </a:bodyPr>
            <a:lstStyle/>
            <a:p>
              <a:pPr indent="0" lvl="0" marL="0" marR="0" rtl="0" algn="ctr">
                <a:lnSpc>
                  <a:spcPct val="115000"/>
                </a:lnSpc>
                <a:spcBef>
                  <a:spcPts val="0"/>
                </a:spcBef>
                <a:spcAft>
                  <a:spcPts val="2100"/>
                </a:spcAft>
                <a:buClr>
                  <a:srgbClr val="000000"/>
                </a:buClr>
                <a:buSzPts val="1800"/>
                <a:buFont typeface="Arial"/>
                <a:buNone/>
              </a:pPr>
              <a:r>
                <a:rPr b="1" lang="ko-KR" sz="1800">
                  <a:solidFill>
                    <a:schemeClr val="lt1"/>
                  </a:solidFill>
                  <a:latin typeface="Noto Sans KR"/>
                  <a:ea typeface="Noto Sans KR"/>
                  <a:cs typeface="Noto Sans KR"/>
                  <a:sym typeface="Noto Sans KR"/>
                </a:rPr>
                <a:t>감정 태그</a:t>
              </a:r>
              <a:endParaRPr b="1" i="0" sz="1800" u="none" cap="none" strike="noStrike">
                <a:solidFill>
                  <a:schemeClr val="lt1"/>
                </a:solidFill>
                <a:latin typeface="Noto Sans KR"/>
                <a:ea typeface="Noto Sans KR"/>
                <a:cs typeface="Noto Sans KR"/>
                <a:sym typeface="Noto Sans KR"/>
              </a:endParaRPr>
            </a:p>
          </p:txBody>
        </p:sp>
      </p:grpSp>
      <p:sp>
        <p:nvSpPr>
          <p:cNvPr id="409" name="Google Shape;409;g272e4ef035d_2_6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ko-KR"/>
              <a:t>roberta-base-go_emotions</a:t>
            </a:r>
            <a:endParaRPr/>
          </a:p>
        </p:txBody>
      </p:sp>
      <p:pic>
        <p:nvPicPr>
          <p:cNvPr id="410" name="Google Shape;410;g272e4ef035d_2_61"/>
          <p:cNvPicPr preferRelativeResize="0"/>
          <p:nvPr/>
        </p:nvPicPr>
        <p:blipFill>
          <a:blip r:embed="rId4">
            <a:alphaModFix/>
          </a:blip>
          <a:stretch>
            <a:fillRect/>
          </a:stretch>
        </p:blipFill>
        <p:spPr>
          <a:xfrm>
            <a:off x="7829988" y="3128525"/>
            <a:ext cx="4011475" cy="2231000"/>
          </a:xfrm>
          <a:prstGeom prst="rect">
            <a:avLst/>
          </a:prstGeom>
          <a:noFill/>
          <a:ln>
            <a:noFill/>
          </a:ln>
        </p:spPr>
      </p:pic>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272e4ef035d_2_108"/>
          <p:cNvSpPr txBox="1"/>
          <p:nvPr>
            <p:ph type="title"/>
          </p:nvPr>
        </p:nvSpPr>
        <p:spPr>
          <a:xfrm>
            <a:off x="415650" y="5933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ko-KR"/>
              <a:t>roberta-base-go_emotions</a:t>
            </a:r>
            <a:endParaRPr/>
          </a:p>
        </p:txBody>
      </p:sp>
      <p:grpSp>
        <p:nvGrpSpPr>
          <p:cNvPr id="416" name="Google Shape;416;g272e4ef035d_2_108"/>
          <p:cNvGrpSpPr/>
          <p:nvPr/>
        </p:nvGrpSpPr>
        <p:grpSpPr>
          <a:xfrm>
            <a:off x="2052202" y="1778149"/>
            <a:ext cx="1073009" cy="1073009"/>
            <a:chOff x="5338808" y="1957150"/>
            <a:chExt cx="594300" cy="594300"/>
          </a:xfrm>
        </p:grpSpPr>
        <p:sp>
          <p:nvSpPr>
            <p:cNvPr id="417" name="Google Shape;417;g272e4ef035d_2_108"/>
            <p:cNvSpPr/>
            <p:nvPr/>
          </p:nvSpPr>
          <p:spPr>
            <a:xfrm>
              <a:off x="5338808" y="1957150"/>
              <a:ext cx="594300" cy="594300"/>
            </a:xfrm>
            <a:prstGeom prst="ellipse">
              <a:avLst/>
            </a:prstGeom>
            <a:noFill/>
            <a:ln cap="flat" cmpd="sng" w="38100">
              <a:solidFill>
                <a:schemeClr val="accent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Noto Sans KR"/>
                <a:ea typeface="Noto Sans KR"/>
                <a:cs typeface="Noto Sans KR"/>
                <a:sym typeface="Noto Sans KR"/>
              </a:endParaRPr>
            </a:p>
          </p:txBody>
        </p:sp>
        <p:sp>
          <p:nvSpPr>
            <p:cNvPr id="418" name="Google Shape;418;g272e4ef035d_2_108"/>
            <p:cNvSpPr txBox="1"/>
            <p:nvPr/>
          </p:nvSpPr>
          <p:spPr>
            <a:xfrm>
              <a:off x="5417558" y="2028384"/>
              <a:ext cx="436800" cy="466200"/>
            </a:xfrm>
            <a:prstGeom prst="rect">
              <a:avLst/>
            </a:prstGeom>
            <a:noFill/>
            <a:ln>
              <a:noFill/>
            </a:ln>
          </p:spPr>
          <p:txBody>
            <a:bodyPr anchorCtr="0" anchor="t" bIns="121900" lIns="121900" spcFirstLastPara="1" rIns="121900" wrap="square" tIns="121900">
              <a:spAutoFit/>
            </a:bodyPr>
            <a:lstStyle/>
            <a:p>
              <a:pPr indent="0" lvl="0" marL="0" marR="0" rtl="0" algn="ctr">
                <a:lnSpc>
                  <a:spcPct val="115000"/>
                </a:lnSpc>
                <a:spcBef>
                  <a:spcPts val="0"/>
                </a:spcBef>
                <a:spcAft>
                  <a:spcPts val="2100"/>
                </a:spcAft>
                <a:buClr>
                  <a:srgbClr val="000000"/>
                </a:buClr>
                <a:buSzPts val="1800"/>
                <a:buFont typeface="Arial"/>
                <a:buNone/>
              </a:pPr>
              <a:r>
                <a:rPr b="1" lang="ko-KR" sz="1800">
                  <a:solidFill>
                    <a:schemeClr val="lt1"/>
                  </a:solidFill>
                  <a:latin typeface="Noto Sans KR"/>
                  <a:ea typeface="Noto Sans KR"/>
                  <a:cs typeface="Noto Sans KR"/>
                  <a:sym typeface="Noto Sans KR"/>
                </a:rPr>
                <a:t>곡 추천</a:t>
              </a:r>
              <a:endParaRPr b="1" i="0" sz="1800" u="none" cap="none" strike="noStrike">
                <a:solidFill>
                  <a:schemeClr val="lt1"/>
                </a:solidFill>
                <a:latin typeface="Noto Sans KR"/>
                <a:ea typeface="Noto Sans KR"/>
                <a:cs typeface="Noto Sans KR"/>
                <a:sym typeface="Noto Sans KR"/>
              </a:endParaRPr>
            </a:p>
          </p:txBody>
        </p:sp>
      </p:grpSp>
      <p:pic>
        <p:nvPicPr>
          <p:cNvPr id="419" name="Google Shape;419;g272e4ef035d_2_108"/>
          <p:cNvPicPr preferRelativeResize="0"/>
          <p:nvPr/>
        </p:nvPicPr>
        <p:blipFill>
          <a:blip r:embed="rId3">
            <a:alphaModFix/>
          </a:blip>
          <a:stretch>
            <a:fillRect/>
          </a:stretch>
        </p:blipFill>
        <p:spPr>
          <a:xfrm>
            <a:off x="582963" y="3128525"/>
            <a:ext cx="4011475" cy="2231000"/>
          </a:xfrm>
          <a:prstGeom prst="rect">
            <a:avLst/>
          </a:prstGeom>
          <a:noFill/>
          <a:ln>
            <a:noFill/>
          </a:ln>
        </p:spPr>
      </p:pic>
      <p:grpSp>
        <p:nvGrpSpPr>
          <p:cNvPr id="420" name="Google Shape;420;g272e4ef035d_2_108"/>
          <p:cNvGrpSpPr/>
          <p:nvPr/>
        </p:nvGrpSpPr>
        <p:grpSpPr>
          <a:xfrm>
            <a:off x="4784528" y="1549350"/>
            <a:ext cx="3656326" cy="4267051"/>
            <a:chOff x="4947153" y="1549350"/>
            <a:chExt cx="3656326" cy="4267051"/>
          </a:xfrm>
        </p:grpSpPr>
        <p:pic>
          <p:nvPicPr>
            <p:cNvPr id="421" name="Google Shape;421;g272e4ef035d_2_108"/>
            <p:cNvPicPr preferRelativeResize="0"/>
            <p:nvPr/>
          </p:nvPicPr>
          <p:blipFill>
            <a:blip r:embed="rId4">
              <a:alphaModFix/>
            </a:blip>
            <a:stretch>
              <a:fillRect/>
            </a:stretch>
          </p:blipFill>
          <p:spPr>
            <a:xfrm>
              <a:off x="4947153" y="3128526"/>
              <a:ext cx="3656326" cy="2687875"/>
            </a:xfrm>
            <a:prstGeom prst="rect">
              <a:avLst/>
            </a:prstGeom>
            <a:noFill/>
            <a:ln>
              <a:noFill/>
            </a:ln>
          </p:spPr>
        </p:pic>
        <p:pic>
          <p:nvPicPr>
            <p:cNvPr id="422" name="Google Shape;422;g272e4ef035d_2_108"/>
            <p:cNvPicPr preferRelativeResize="0"/>
            <p:nvPr/>
          </p:nvPicPr>
          <p:blipFill>
            <a:blip r:embed="rId5">
              <a:alphaModFix/>
            </a:blip>
            <a:stretch>
              <a:fillRect/>
            </a:stretch>
          </p:blipFill>
          <p:spPr>
            <a:xfrm>
              <a:off x="5899013" y="1549350"/>
              <a:ext cx="1752600" cy="1530600"/>
            </a:xfrm>
            <a:prstGeom prst="rect">
              <a:avLst/>
            </a:prstGeom>
            <a:noFill/>
            <a:ln>
              <a:noFill/>
            </a:ln>
          </p:spPr>
        </p:pic>
      </p:grpSp>
      <p:pic>
        <p:nvPicPr>
          <p:cNvPr id="423" name="Google Shape;423;g272e4ef035d_2_108"/>
          <p:cNvPicPr preferRelativeResize="0"/>
          <p:nvPr/>
        </p:nvPicPr>
        <p:blipFill>
          <a:blip r:embed="rId6">
            <a:alphaModFix/>
          </a:blip>
          <a:stretch>
            <a:fillRect/>
          </a:stretch>
        </p:blipFill>
        <p:spPr>
          <a:xfrm>
            <a:off x="9651656" y="1471519"/>
            <a:ext cx="1242250" cy="1686275"/>
          </a:xfrm>
          <a:prstGeom prst="rect">
            <a:avLst/>
          </a:prstGeom>
          <a:noFill/>
          <a:ln>
            <a:noFill/>
          </a:ln>
        </p:spPr>
      </p:pic>
      <p:pic>
        <p:nvPicPr>
          <p:cNvPr id="424" name="Google Shape;424;g272e4ef035d_2_108"/>
          <p:cNvPicPr preferRelativeResize="0"/>
          <p:nvPr/>
        </p:nvPicPr>
        <p:blipFill>
          <a:blip r:embed="rId7">
            <a:alphaModFix/>
          </a:blip>
          <a:stretch>
            <a:fillRect/>
          </a:stretch>
        </p:blipFill>
        <p:spPr>
          <a:xfrm>
            <a:off x="8584998" y="3346523"/>
            <a:ext cx="3375574" cy="2435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272e4ef035d_2_141"/>
          <p:cNvSpPr txBox="1"/>
          <p:nvPr>
            <p:ph type="title"/>
          </p:nvPr>
        </p:nvSpPr>
        <p:spPr>
          <a:xfrm>
            <a:off x="415650" y="5933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ko-KR"/>
              <a:t>roberta-base-go_emotions</a:t>
            </a:r>
            <a:endParaRPr/>
          </a:p>
        </p:txBody>
      </p:sp>
      <p:grpSp>
        <p:nvGrpSpPr>
          <p:cNvPr id="430" name="Google Shape;430;g272e4ef035d_2_141"/>
          <p:cNvGrpSpPr/>
          <p:nvPr/>
        </p:nvGrpSpPr>
        <p:grpSpPr>
          <a:xfrm>
            <a:off x="2052202" y="1778149"/>
            <a:ext cx="1073009" cy="1073009"/>
            <a:chOff x="5338808" y="1957150"/>
            <a:chExt cx="594300" cy="594300"/>
          </a:xfrm>
        </p:grpSpPr>
        <p:sp>
          <p:nvSpPr>
            <p:cNvPr id="431" name="Google Shape;431;g272e4ef035d_2_141"/>
            <p:cNvSpPr/>
            <p:nvPr/>
          </p:nvSpPr>
          <p:spPr>
            <a:xfrm>
              <a:off x="5338808" y="1957150"/>
              <a:ext cx="594300" cy="594300"/>
            </a:xfrm>
            <a:prstGeom prst="ellipse">
              <a:avLst/>
            </a:prstGeom>
            <a:noFill/>
            <a:ln cap="flat" cmpd="sng" w="38100">
              <a:solidFill>
                <a:schemeClr val="accent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Noto Sans KR"/>
                <a:ea typeface="Noto Sans KR"/>
                <a:cs typeface="Noto Sans KR"/>
                <a:sym typeface="Noto Sans KR"/>
              </a:endParaRPr>
            </a:p>
          </p:txBody>
        </p:sp>
        <p:sp>
          <p:nvSpPr>
            <p:cNvPr id="432" name="Google Shape;432;g272e4ef035d_2_141"/>
            <p:cNvSpPr txBox="1"/>
            <p:nvPr/>
          </p:nvSpPr>
          <p:spPr>
            <a:xfrm>
              <a:off x="5417558" y="2028384"/>
              <a:ext cx="436800" cy="466200"/>
            </a:xfrm>
            <a:prstGeom prst="rect">
              <a:avLst/>
            </a:prstGeom>
            <a:noFill/>
            <a:ln>
              <a:noFill/>
            </a:ln>
          </p:spPr>
          <p:txBody>
            <a:bodyPr anchorCtr="0" anchor="t" bIns="121900" lIns="121900" spcFirstLastPara="1" rIns="121900" wrap="square" tIns="121900">
              <a:spAutoFit/>
            </a:bodyPr>
            <a:lstStyle/>
            <a:p>
              <a:pPr indent="0" lvl="0" marL="0" marR="0" rtl="0" algn="ctr">
                <a:lnSpc>
                  <a:spcPct val="115000"/>
                </a:lnSpc>
                <a:spcBef>
                  <a:spcPts val="0"/>
                </a:spcBef>
                <a:spcAft>
                  <a:spcPts val="2100"/>
                </a:spcAft>
                <a:buClr>
                  <a:srgbClr val="000000"/>
                </a:buClr>
                <a:buSzPts val="1800"/>
                <a:buFont typeface="Arial"/>
                <a:buNone/>
              </a:pPr>
              <a:r>
                <a:rPr b="1" lang="ko-KR" sz="1800">
                  <a:solidFill>
                    <a:schemeClr val="lt1"/>
                  </a:solidFill>
                  <a:latin typeface="Noto Sans KR"/>
                  <a:ea typeface="Noto Sans KR"/>
                  <a:cs typeface="Noto Sans KR"/>
                  <a:sym typeface="Noto Sans KR"/>
                </a:rPr>
                <a:t>곡 추천</a:t>
              </a:r>
              <a:endParaRPr b="1" i="0" sz="1800" u="none" cap="none" strike="noStrike">
                <a:solidFill>
                  <a:schemeClr val="lt1"/>
                </a:solidFill>
                <a:latin typeface="Noto Sans KR"/>
                <a:ea typeface="Noto Sans KR"/>
                <a:cs typeface="Noto Sans KR"/>
                <a:sym typeface="Noto Sans KR"/>
              </a:endParaRPr>
            </a:p>
          </p:txBody>
        </p:sp>
      </p:grpSp>
      <p:pic>
        <p:nvPicPr>
          <p:cNvPr id="433" name="Google Shape;433;g272e4ef035d_2_141"/>
          <p:cNvPicPr preferRelativeResize="0"/>
          <p:nvPr/>
        </p:nvPicPr>
        <p:blipFill>
          <a:blip r:embed="rId3">
            <a:alphaModFix/>
          </a:blip>
          <a:stretch>
            <a:fillRect/>
          </a:stretch>
        </p:blipFill>
        <p:spPr>
          <a:xfrm>
            <a:off x="574124" y="3157800"/>
            <a:ext cx="4029151" cy="1879400"/>
          </a:xfrm>
          <a:prstGeom prst="rect">
            <a:avLst/>
          </a:prstGeom>
          <a:noFill/>
          <a:ln>
            <a:noFill/>
          </a:ln>
        </p:spPr>
      </p:pic>
      <p:pic>
        <p:nvPicPr>
          <p:cNvPr id="434" name="Google Shape;434;g272e4ef035d_2_141"/>
          <p:cNvPicPr preferRelativeResize="0"/>
          <p:nvPr/>
        </p:nvPicPr>
        <p:blipFill>
          <a:blip r:embed="rId4">
            <a:alphaModFix/>
          </a:blip>
          <a:stretch>
            <a:fillRect/>
          </a:stretch>
        </p:blipFill>
        <p:spPr>
          <a:xfrm>
            <a:off x="4755674" y="3157800"/>
            <a:ext cx="3676924" cy="2627510"/>
          </a:xfrm>
          <a:prstGeom prst="rect">
            <a:avLst/>
          </a:prstGeom>
          <a:noFill/>
          <a:ln>
            <a:noFill/>
          </a:ln>
        </p:spPr>
      </p:pic>
      <p:pic>
        <p:nvPicPr>
          <p:cNvPr id="435" name="Google Shape;435;g272e4ef035d_2_141"/>
          <p:cNvPicPr preferRelativeResize="0"/>
          <p:nvPr/>
        </p:nvPicPr>
        <p:blipFill rotWithShape="1">
          <a:blip r:embed="rId5">
            <a:alphaModFix/>
          </a:blip>
          <a:srcRect b="0" l="23069" r="22558" t="0"/>
          <a:stretch/>
        </p:blipFill>
        <p:spPr>
          <a:xfrm>
            <a:off x="5691579" y="1593700"/>
            <a:ext cx="1393699" cy="1441900"/>
          </a:xfrm>
          <a:prstGeom prst="rect">
            <a:avLst/>
          </a:prstGeom>
          <a:noFill/>
          <a:ln>
            <a:noFill/>
          </a:ln>
        </p:spPr>
      </p:pic>
      <p:pic>
        <p:nvPicPr>
          <p:cNvPr id="436" name="Google Shape;436;g272e4ef035d_2_141"/>
          <p:cNvPicPr preferRelativeResize="0"/>
          <p:nvPr/>
        </p:nvPicPr>
        <p:blipFill>
          <a:blip r:embed="rId6">
            <a:alphaModFix/>
          </a:blip>
          <a:stretch>
            <a:fillRect/>
          </a:stretch>
        </p:blipFill>
        <p:spPr>
          <a:xfrm>
            <a:off x="8545473" y="3272444"/>
            <a:ext cx="3454603" cy="2476673"/>
          </a:xfrm>
          <a:prstGeom prst="rect">
            <a:avLst/>
          </a:prstGeom>
          <a:noFill/>
          <a:ln>
            <a:noFill/>
          </a:ln>
        </p:spPr>
      </p:pic>
      <p:pic>
        <p:nvPicPr>
          <p:cNvPr id="437" name="Google Shape;437;g272e4ef035d_2_141"/>
          <p:cNvPicPr preferRelativeResize="0"/>
          <p:nvPr/>
        </p:nvPicPr>
        <p:blipFill>
          <a:blip r:embed="rId7">
            <a:alphaModFix/>
          </a:blip>
          <a:stretch>
            <a:fillRect/>
          </a:stretch>
        </p:blipFill>
        <p:spPr>
          <a:xfrm>
            <a:off x="9465285" y="1593692"/>
            <a:ext cx="1614972" cy="161077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2e24225347e_0_0"/>
          <p:cNvSpPr txBox="1"/>
          <p:nvPr>
            <p:ph type="title"/>
          </p:nvPr>
        </p:nvSpPr>
        <p:spPr>
          <a:xfrm>
            <a:off x="680600" y="2743200"/>
            <a:ext cx="10830900" cy="10383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ko-KR"/>
              <a:t>klue/bert-base (한국</a:t>
            </a:r>
            <a:r>
              <a:rPr lang="ko-KR"/>
              <a:t>어)</a:t>
            </a:r>
            <a:endParaRPr/>
          </a:p>
        </p:txBody>
      </p:sp>
      <p:sp>
        <p:nvSpPr>
          <p:cNvPr id="443" name="Google Shape;443;g2e24225347e_0_0"/>
          <p:cNvSpPr txBox="1"/>
          <p:nvPr>
            <p:ph idx="1" type="subTitle"/>
          </p:nvPr>
        </p:nvSpPr>
        <p:spPr>
          <a:xfrm>
            <a:off x="680600" y="4243083"/>
            <a:ext cx="10830900" cy="6771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None/>
            </a:pPr>
            <a:r>
              <a:rPr lang="ko-KR"/>
              <a:t>Fine Tunning Approaches in low levels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2e24225347e_0_5"/>
          <p:cNvSpPr txBox="1"/>
          <p:nvPr>
            <p:ph type="title"/>
          </p:nvPr>
        </p:nvSpPr>
        <p:spPr>
          <a:xfrm>
            <a:off x="680600" y="2743200"/>
            <a:ext cx="10830900" cy="10383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ko-KR"/>
              <a:t>Tunning Methods</a:t>
            </a:r>
            <a:endParaRPr/>
          </a:p>
        </p:txBody>
      </p:sp>
      <p:sp>
        <p:nvSpPr>
          <p:cNvPr id="449" name="Google Shape;449;g2e24225347e_0_5"/>
          <p:cNvSpPr txBox="1"/>
          <p:nvPr>
            <p:ph idx="1" type="subTitle"/>
          </p:nvPr>
        </p:nvSpPr>
        <p:spPr>
          <a:xfrm>
            <a:off x="680600" y="4243083"/>
            <a:ext cx="10830900" cy="6771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None/>
            </a:pPr>
            <a:r>
              <a:rPr lang="ko-KR"/>
              <a:t>For </a:t>
            </a:r>
            <a:r>
              <a:rPr lang="ko-KR"/>
              <a:t>Sequence Classification in BERT</a:t>
            </a:r>
            <a:endParaRPr/>
          </a:p>
        </p:txBody>
      </p:sp>
      <p:pic>
        <p:nvPicPr>
          <p:cNvPr id="450" name="Google Shape;450;g2e24225347e_0_5"/>
          <p:cNvPicPr preferRelativeResize="0"/>
          <p:nvPr/>
        </p:nvPicPr>
        <p:blipFill>
          <a:blip r:embed="rId3">
            <a:alphaModFix/>
          </a:blip>
          <a:stretch>
            <a:fillRect/>
          </a:stretch>
        </p:blipFill>
        <p:spPr>
          <a:xfrm>
            <a:off x="9763325" y="4547600"/>
            <a:ext cx="2428685" cy="2438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272f92ed385_6_5"/>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기존 음악 추천 시스템</a:t>
            </a:r>
            <a:r>
              <a:rPr lang="ko-KR"/>
              <a:t>의 </a:t>
            </a:r>
            <a:r>
              <a:rPr lang="ko-KR"/>
              <a:t>한계</a:t>
            </a:r>
            <a:endParaRPr/>
          </a:p>
        </p:txBody>
      </p:sp>
      <p:pic>
        <p:nvPicPr>
          <p:cNvPr id="85" name="Google Shape;85;g272f92ed385_6_5"/>
          <p:cNvPicPr preferRelativeResize="0"/>
          <p:nvPr/>
        </p:nvPicPr>
        <p:blipFill>
          <a:blip r:embed="rId3">
            <a:alphaModFix/>
          </a:blip>
          <a:stretch>
            <a:fillRect/>
          </a:stretch>
        </p:blipFill>
        <p:spPr>
          <a:xfrm>
            <a:off x="4345113" y="1435350"/>
            <a:ext cx="3501774" cy="4852324"/>
          </a:xfrm>
          <a:prstGeom prst="rect">
            <a:avLst/>
          </a:prstGeom>
          <a:noFill/>
          <a:ln>
            <a:noFill/>
          </a:ln>
        </p:spPr>
      </p:pic>
      <p:pic>
        <p:nvPicPr>
          <p:cNvPr id="86" name="Google Shape;86;g272f92ed385_6_5"/>
          <p:cNvPicPr preferRelativeResize="0"/>
          <p:nvPr/>
        </p:nvPicPr>
        <p:blipFill>
          <a:blip r:embed="rId4">
            <a:alphaModFix/>
          </a:blip>
          <a:stretch>
            <a:fillRect/>
          </a:stretch>
        </p:blipFill>
        <p:spPr>
          <a:xfrm>
            <a:off x="794150" y="1435350"/>
            <a:ext cx="3201651" cy="5082926"/>
          </a:xfrm>
          <a:prstGeom prst="rect">
            <a:avLst/>
          </a:prstGeom>
          <a:noFill/>
          <a:ln>
            <a:noFill/>
          </a:ln>
        </p:spPr>
      </p:pic>
      <p:sp>
        <p:nvSpPr>
          <p:cNvPr id="87" name="Google Shape;87;g272f92ed385_6_5"/>
          <p:cNvSpPr txBox="1"/>
          <p:nvPr/>
        </p:nvSpPr>
        <p:spPr>
          <a:xfrm>
            <a:off x="8092000" y="2753313"/>
            <a:ext cx="3684300" cy="2216400"/>
          </a:xfrm>
          <a:prstGeom prst="rect">
            <a:avLst/>
          </a:prstGeom>
          <a:noFill/>
          <a:ln>
            <a:noFill/>
          </a:ln>
        </p:spPr>
        <p:txBody>
          <a:bodyPr anchorCtr="0" anchor="t" bIns="91425" lIns="91425" spcFirstLastPara="1" rIns="91425" wrap="square" tIns="91425">
            <a:spAutoFit/>
          </a:bodyPr>
          <a:lstStyle/>
          <a:p>
            <a:pPr indent="-381000" lvl="0" marL="457200" rtl="0" algn="l">
              <a:lnSpc>
                <a:spcPct val="150000"/>
              </a:lnSpc>
              <a:spcBef>
                <a:spcPts val="0"/>
              </a:spcBef>
              <a:spcAft>
                <a:spcPts val="0"/>
              </a:spcAft>
              <a:buClr>
                <a:schemeClr val="lt1"/>
              </a:buClr>
              <a:buSzPts val="2400"/>
              <a:buFont typeface="Noto Sans KR"/>
              <a:buChar char="●"/>
            </a:pPr>
            <a:r>
              <a:rPr lang="ko-KR" sz="2400">
                <a:solidFill>
                  <a:schemeClr val="lt1"/>
                </a:solidFill>
                <a:latin typeface="Noto Sans KR"/>
                <a:ea typeface="Noto Sans KR"/>
                <a:cs typeface="Noto Sans KR"/>
                <a:sym typeface="Noto Sans KR"/>
              </a:rPr>
              <a:t>동시대 음악 위주 추천</a:t>
            </a:r>
            <a:endParaRPr sz="2400">
              <a:solidFill>
                <a:schemeClr val="lt1"/>
              </a:solidFill>
              <a:latin typeface="Noto Sans KR"/>
              <a:ea typeface="Noto Sans KR"/>
              <a:cs typeface="Noto Sans KR"/>
              <a:sym typeface="Noto Sans KR"/>
            </a:endParaRPr>
          </a:p>
          <a:p>
            <a:pPr indent="-381000" lvl="0" marL="457200" rtl="0" algn="l">
              <a:lnSpc>
                <a:spcPct val="150000"/>
              </a:lnSpc>
              <a:spcBef>
                <a:spcPts val="0"/>
              </a:spcBef>
              <a:spcAft>
                <a:spcPts val="0"/>
              </a:spcAft>
              <a:buClr>
                <a:schemeClr val="lt1"/>
              </a:buClr>
              <a:buSzPts val="2400"/>
              <a:buFont typeface="Noto Sans KR"/>
              <a:buChar char="●"/>
            </a:pPr>
            <a:r>
              <a:rPr lang="ko-KR" sz="2400">
                <a:solidFill>
                  <a:schemeClr val="lt1"/>
                </a:solidFill>
                <a:latin typeface="Noto Sans KR"/>
                <a:ea typeface="Noto Sans KR"/>
                <a:cs typeface="Noto Sans KR"/>
                <a:sym typeface="Noto Sans KR"/>
              </a:rPr>
              <a:t>추천 장르 다양성 부족</a:t>
            </a:r>
            <a:endParaRPr sz="2400">
              <a:solidFill>
                <a:schemeClr val="lt1"/>
              </a:solidFill>
              <a:latin typeface="Noto Sans KR"/>
              <a:ea typeface="Noto Sans KR"/>
              <a:cs typeface="Noto Sans KR"/>
              <a:sym typeface="Noto Sans KR"/>
            </a:endParaRPr>
          </a:p>
          <a:p>
            <a:pPr indent="-381000" lvl="0" marL="457200" rtl="0" algn="l">
              <a:lnSpc>
                <a:spcPct val="150000"/>
              </a:lnSpc>
              <a:spcBef>
                <a:spcPts val="0"/>
              </a:spcBef>
              <a:spcAft>
                <a:spcPts val="0"/>
              </a:spcAft>
              <a:buClr>
                <a:schemeClr val="lt1"/>
              </a:buClr>
              <a:buSzPts val="2400"/>
              <a:buFont typeface="Noto Sans KR"/>
              <a:buChar char="●"/>
            </a:pPr>
            <a:r>
              <a:rPr lang="ko-KR" sz="2400">
                <a:solidFill>
                  <a:schemeClr val="lt1"/>
                </a:solidFill>
                <a:latin typeface="Noto Sans KR"/>
                <a:ea typeface="Noto Sans KR"/>
                <a:cs typeface="Noto Sans KR"/>
                <a:sym typeface="Noto Sans KR"/>
              </a:rPr>
              <a:t>메타 데이터에 의존</a:t>
            </a:r>
            <a:endParaRPr sz="2400">
              <a:solidFill>
                <a:schemeClr val="lt1"/>
              </a:solidFill>
              <a:latin typeface="Noto Sans KR"/>
              <a:ea typeface="Noto Sans KR"/>
              <a:cs typeface="Noto Sans KR"/>
              <a:sym typeface="Noto Sans KR"/>
            </a:endParaRPr>
          </a:p>
          <a:p>
            <a:pPr indent="-381000" lvl="1" marL="914400" rtl="0" algn="l">
              <a:lnSpc>
                <a:spcPct val="150000"/>
              </a:lnSpc>
              <a:spcBef>
                <a:spcPts val="0"/>
              </a:spcBef>
              <a:spcAft>
                <a:spcPts val="0"/>
              </a:spcAft>
              <a:buClr>
                <a:schemeClr val="lt1"/>
              </a:buClr>
              <a:buSzPts val="2400"/>
              <a:buFont typeface="Noto Sans KR"/>
              <a:buChar char="○"/>
            </a:pPr>
            <a:r>
              <a:rPr lang="ko-KR" sz="2400">
                <a:solidFill>
                  <a:schemeClr val="lt1"/>
                </a:solidFill>
                <a:latin typeface="Noto Sans KR"/>
                <a:ea typeface="Noto Sans KR"/>
                <a:cs typeface="Noto Sans KR"/>
                <a:sym typeface="Noto Sans KR"/>
              </a:rPr>
              <a:t>아티스트, 유저 정보</a:t>
            </a:r>
            <a:endParaRPr sz="2400">
              <a:solidFill>
                <a:schemeClr val="lt1"/>
              </a:solidFill>
              <a:latin typeface="Noto Sans KR"/>
              <a:ea typeface="Noto Sans KR"/>
              <a:cs typeface="Noto Sans KR"/>
              <a:sym typeface="Noto Sans K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2e24225347e_0_13"/>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Tunning Approaches (pooling layer focused)</a:t>
            </a:r>
            <a:endParaRPr/>
          </a:p>
        </p:txBody>
      </p:sp>
      <p:sp>
        <p:nvSpPr>
          <p:cNvPr id="456" name="Google Shape;456;g2e24225347e_0_13"/>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381000" lvl="0" marL="457200" rtl="0" algn="l">
              <a:spcBef>
                <a:spcPts val="0"/>
              </a:spcBef>
              <a:spcAft>
                <a:spcPts val="0"/>
              </a:spcAft>
              <a:buSzPts val="2400"/>
              <a:buChar char="-"/>
            </a:pPr>
            <a:r>
              <a:rPr lang="ko-KR"/>
              <a:t>Mean pooling</a:t>
            </a:r>
            <a:endParaRPr/>
          </a:p>
          <a:p>
            <a:pPr indent="-381000" lvl="0" marL="457200" rtl="0" algn="l">
              <a:spcBef>
                <a:spcPts val="0"/>
              </a:spcBef>
              <a:spcAft>
                <a:spcPts val="0"/>
              </a:spcAft>
              <a:buSzPts val="2400"/>
              <a:buChar char="-"/>
            </a:pPr>
            <a:r>
              <a:rPr lang="ko-KR"/>
              <a:t>1D conv pooling</a:t>
            </a:r>
            <a:endParaRPr/>
          </a:p>
          <a:p>
            <a:pPr indent="-381000" lvl="0" marL="457200" rtl="0" algn="l">
              <a:spcBef>
                <a:spcPts val="0"/>
              </a:spcBef>
              <a:spcAft>
                <a:spcPts val="0"/>
              </a:spcAft>
              <a:buSzPts val="2400"/>
              <a:buChar char="-"/>
            </a:pPr>
            <a:r>
              <a:rPr lang="ko-KR"/>
              <a:t>hidden stage </a:t>
            </a:r>
            <a:r>
              <a:rPr lang="ko-KR"/>
              <a:t>output</a:t>
            </a:r>
            <a:r>
              <a:rPr lang="ko-KR"/>
              <a:t> util</a:t>
            </a:r>
            <a:endParaRPr/>
          </a:p>
          <a:p>
            <a:pPr indent="-381000" lvl="0" marL="457200" rtl="0" algn="l">
              <a:spcBef>
                <a:spcPts val="0"/>
              </a:spcBef>
              <a:spcAft>
                <a:spcPts val="0"/>
              </a:spcAft>
              <a:buSzPts val="2400"/>
              <a:buChar char="-"/>
            </a:pPr>
            <a:r>
              <a:rPr lang="ko-KR"/>
              <a:t>concatenation pooling</a:t>
            </a:r>
            <a:endParaRPr/>
          </a:p>
          <a:p>
            <a:pPr indent="-381000" lvl="0" marL="457200" rtl="0" algn="l">
              <a:spcBef>
                <a:spcPts val="0"/>
              </a:spcBef>
              <a:spcAft>
                <a:spcPts val="0"/>
              </a:spcAft>
              <a:buSzPts val="2400"/>
              <a:buChar char="-"/>
            </a:pPr>
            <a:r>
              <a:rPr lang="ko-KR"/>
              <a:t>weighed layer pooling</a:t>
            </a:r>
            <a:endParaRPr/>
          </a:p>
          <a:p>
            <a:pPr indent="-381000" lvl="0" marL="457200" rtl="0" algn="l">
              <a:spcBef>
                <a:spcPts val="0"/>
              </a:spcBef>
              <a:spcAft>
                <a:spcPts val="0"/>
              </a:spcAft>
              <a:buSzPts val="2400"/>
              <a:buChar char="-"/>
            </a:pPr>
            <a:r>
              <a:rPr lang="ko-KR"/>
              <a:t>LSTM / GRU pooling</a:t>
            </a:r>
            <a:endParaRPr/>
          </a:p>
          <a:p>
            <a:pPr indent="-381000" lvl="0" marL="457200" rtl="0" algn="l">
              <a:spcBef>
                <a:spcPts val="0"/>
              </a:spcBef>
              <a:spcAft>
                <a:spcPts val="0"/>
              </a:spcAft>
              <a:buSzPts val="2400"/>
              <a:buChar char="-"/>
            </a:pPr>
            <a:r>
              <a:rPr lang="ko-KR"/>
              <a:t>Attention pooling</a:t>
            </a:r>
            <a:endParaRPr/>
          </a:p>
          <a:p>
            <a:pPr indent="0" lvl="0" marL="0" rtl="0" algn="l">
              <a:spcBef>
                <a:spcPts val="0"/>
              </a:spcBef>
              <a:spcAft>
                <a:spcPts val="0"/>
              </a:spcAft>
              <a:buNone/>
            </a:pPr>
            <a:r>
              <a:t/>
            </a:r>
            <a:endParaRPr/>
          </a:p>
        </p:txBody>
      </p:sp>
      <p:pic>
        <p:nvPicPr>
          <p:cNvPr id="457" name="Google Shape;457;g2e24225347e_0_13"/>
          <p:cNvPicPr preferRelativeResize="0"/>
          <p:nvPr/>
        </p:nvPicPr>
        <p:blipFill>
          <a:blip r:embed="rId3">
            <a:alphaModFix/>
          </a:blip>
          <a:stretch>
            <a:fillRect/>
          </a:stretch>
        </p:blipFill>
        <p:spPr>
          <a:xfrm>
            <a:off x="5303902" y="2497050"/>
            <a:ext cx="6472399" cy="3594775"/>
          </a:xfrm>
          <a:prstGeom prst="rect">
            <a:avLst/>
          </a:prstGeom>
          <a:noFill/>
          <a:ln>
            <a:noFill/>
          </a:ln>
        </p:spPr>
      </p:pic>
      <p:sp>
        <p:nvSpPr>
          <p:cNvPr id="458" name="Google Shape;458;g2e24225347e_0_13"/>
          <p:cNvSpPr txBox="1"/>
          <p:nvPr/>
        </p:nvSpPr>
        <p:spPr>
          <a:xfrm>
            <a:off x="4852000" y="6271575"/>
            <a:ext cx="692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chemeClr val="lt1"/>
                </a:solidFill>
              </a:rPr>
              <a:t>https://www.kaggle.com/code/rhtsingh/utilizing-transformer-representations-efficiently</a:t>
            </a:r>
            <a:endParaRPr>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2e24225347e_0_44"/>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Used Datasets</a:t>
            </a:r>
            <a:endParaRPr/>
          </a:p>
        </p:txBody>
      </p:sp>
      <p:sp>
        <p:nvSpPr>
          <p:cNvPr id="464" name="Google Shape;464;g2e24225347e_0_4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ko-KR"/>
              <a:t>감</a:t>
            </a:r>
            <a:r>
              <a:rPr lang="ko-KR"/>
              <a:t>성 대화 말뭉치 -&gt; Using hs01, hs02, hs03 + emotion_types columns</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Training : 14만 개</a:t>
            </a:r>
            <a:endParaRPr/>
          </a:p>
          <a:p>
            <a:pPr indent="0" lvl="0" marL="0" rtl="0" algn="l">
              <a:spcBef>
                <a:spcPts val="0"/>
              </a:spcBef>
              <a:spcAft>
                <a:spcPts val="0"/>
              </a:spcAft>
              <a:buNone/>
            </a:pPr>
            <a:r>
              <a:rPr lang="ko-KR"/>
              <a:t>Testing : 1만8천 개</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Emotion_types : 60개</a:t>
            </a:r>
            <a:endParaRPr/>
          </a:p>
          <a:p>
            <a:pPr indent="0" lvl="0" marL="0" rtl="0" algn="l">
              <a:spcBef>
                <a:spcPts val="0"/>
              </a:spcBef>
              <a:spcAft>
                <a:spcPts val="0"/>
              </a:spcAft>
              <a:buNone/>
            </a:pPr>
            <a:r>
              <a:t/>
            </a:r>
            <a:endParaRPr/>
          </a:p>
        </p:txBody>
      </p:sp>
      <p:pic>
        <p:nvPicPr>
          <p:cNvPr id="465" name="Google Shape;465;g2e24225347e_0_44"/>
          <p:cNvPicPr preferRelativeResize="0"/>
          <p:nvPr/>
        </p:nvPicPr>
        <p:blipFill>
          <a:blip r:embed="rId3">
            <a:alphaModFix/>
          </a:blip>
          <a:stretch>
            <a:fillRect/>
          </a:stretch>
        </p:blipFill>
        <p:spPr>
          <a:xfrm>
            <a:off x="5573950" y="2217775"/>
            <a:ext cx="6090750" cy="2676625"/>
          </a:xfrm>
          <a:prstGeom prst="rect">
            <a:avLst/>
          </a:prstGeom>
          <a:noFill/>
          <a:ln>
            <a:noFill/>
          </a:ln>
        </p:spPr>
      </p:pic>
      <p:pic>
        <p:nvPicPr>
          <p:cNvPr id="466" name="Google Shape;466;g2e24225347e_0_44"/>
          <p:cNvPicPr preferRelativeResize="0"/>
          <p:nvPr/>
        </p:nvPicPr>
        <p:blipFill>
          <a:blip r:embed="rId4">
            <a:alphaModFix/>
          </a:blip>
          <a:stretch>
            <a:fillRect/>
          </a:stretch>
        </p:blipFill>
        <p:spPr>
          <a:xfrm>
            <a:off x="3425000" y="5118325"/>
            <a:ext cx="8468301" cy="1314900"/>
          </a:xfrm>
          <a:prstGeom prst="rect">
            <a:avLst/>
          </a:prstGeom>
          <a:noFill/>
          <a:ln>
            <a:noFill/>
          </a:ln>
        </p:spPr>
      </p:pic>
      <p:pic>
        <p:nvPicPr>
          <p:cNvPr id="467" name="Google Shape;467;g2e24225347e_0_44"/>
          <p:cNvPicPr preferRelativeResize="0"/>
          <p:nvPr/>
        </p:nvPicPr>
        <p:blipFill>
          <a:blip r:embed="rId5">
            <a:alphaModFix/>
          </a:blip>
          <a:stretch>
            <a:fillRect/>
          </a:stretch>
        </p:blipFill>
        <p:spPr>
          <a:xfrm>
            <a:off x="11" y="0"/>
            <a:ext cx="3670479" cy="6858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272f92ed385_0_86"/>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PLM : klue/bert-base</a:t>
            </a:r>
            <a:endParaRPr/>
          </a:p>
        </p:txBody>
      </p:sp>
      <p:pic>
        <p:nvPicPr>
          <p:cNvPr id="473" name="Google Shape;473;g272f92ed385_0_86"/>
          <p:cNvPicPr preferRelativeResize="0"/>
          <p:nvPr/>
        </p:nvPicPr>
        <p:blipFill>
          <a:blip r:embed="rId3">
            <a:alphaModFix/>
          </a:blip>
          <a:stretch>
            <a:fillRect/>
          </a:stretch>
        </p:blipFill>
        <p:spPr>
          <a:xfrm>
            <a:off x="415600" y="1808300"/>
            <a:ext cx="4247224" cy="3205700"/>
          </a:xfrm>
          <a:prstGeom prst="rect">
            <a:avLst/>
          </a:prstGeom>
          <a:noFill/>
          <a:ln>
            <a:noFill/>
          </a:ln>
        </p:spPr>
      </p:pic>
      <p:sp>
        <p:nvSpPr>
          <p:cNvPr id="474" name="Google Shape;474;g272f92ed385_0_86"/>
          <p:cNvSpPr txBox="1"/>
          <p:nvPr/>
        </p:nvSpPr>
        <p:spPr>
          <a:xfrm>
            <a:off x="6523525" y="1605950"/>
            <a:ext cx="569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1"/>
              </a:solidFill>
              <a:latin typeface="Noto Sans KR"/>
              <a:ea typeface="Noto Sans KR"/>
              <a:cs typeface="Noto Sans KR"/>
              <a:sym typeface="Noto Sans KR"/>
            </a:endParaRPr>
          </a:p>
        </p:txBody>
      </p:sp>
      <p:sp>
        <p:nvSpPr>
          <p:cNvPr id="475" name="Google Shape;475;g272f92ed385_0_86"/>
          <p:cNvSpPr txBox="1"/>
          <p:nvPr/>
        </p:nvSpPr>
        <p:spPr>
          <a:xfrm>
            <a:off x="4800600" y="1600200"/>
            <a:ext cx="7021800" cy="4613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lt1"/>
              </a:buClr>
              <a:buSzPts val="1100"/>
              <a:buChar char="●"/>
            </a:pPr>
            <a:r>
              <a:rPr lang="ko-KR">
                <a:solidFill>
                  <a:schemeClr val="lt1"/>
                </a:solidFill>
              </a:rPr>
              <a:t>MODU: Modu Corpus is a collection of Korean corpora distributed by National Institute of Korean Languages. It includes both </a:t>
            </a:r>
            <a:r>
              <a:rPr lang="ko-KR">
                <a:solidFill>
                  <a:schemeClr val="lt2"/>
                </a:solidFill>
              </a:rPr>
              <a:t>formal articles (news and books) and colloquial text (dialogues)</a:t>
            </a:r>
            <a:r>
              <a:rPr lang="ko-KR">
                <a:solidFill>
                  <a:schemeClr val="lt1"/>
                </a:solidFill>
              </a:rPr>
              <a:t>.</a:t>
            </a:r>
            <a:br>
              <a:rPr lang="ko-KR">
                <a:solidFill>
                  <a:schemeClr val="lt1"/>
                </a:solidFill>
              </a:rPr>
            </a:br>
            <a:endParaRPr>
              <a:solidFill>
                <a:schemeClr val="lt1"/>
              </a:solidFill>
            </a:endParaRPr>
          </a:p>
          <a:p>
            <a:pPr indent="-298450" lvl="0" marL="457200" rtl="0" algn="l">
              <a:lnSpc>
                <a:spcPct val="115000"/>
              </a:lnSpc>
              <a:spcBef>
                <a:spcPts val="0"/>
              </a:spcBef>
              <a:spcAft>
                <a:spcPts val="0"/>
              </a:spcAft>
              <a:buClr>
                <a:schemeClr val="lt1"/>
              </a:buClr>
              <a:buSzPts val="1100"/>
              <a:buChar char="●"/>
            </a:pPr>
            <a:r>
              <a:rPr lang="ko-KR">
                <a:solidFill>
                  <a:schemeClr val="lt1"/>
                </a:solidFill>
              </a:rPr>
              <a:t>CC-100-Kor: CC-100 is the large-scale multilingual web crawled corpora by using CC-Net (Wenzek et al., 2020). This is used for training </a:t>
            </a:r>
            <a:r>
              <a:rPr lang="ko-KR">
                <a:solidFill>
                  <a:schemeClr val="lt2"/>
                </a:solidFill>
              </a:rPr>
              <a:t>XLM-R (Conneau et al., 2020). We use the Korean portion</a:t>
            </a:r>
            <a:r>
              <a:rPr lang="ko-KR">
                <a:solidFill>
                  <a:schemeClr val="lt1"/>
                </a:solidFill>
              </a:rPr>
              <a:t> from this corpora.</a:t>
            </a:r>
            <a:br>
              <a:rPr lang="ko-KR">
                <a:solidFill>
                  <a:schemeClr val="lt1"/>
                </a:solidFill>
              </a:rPr>
            </a:br>
            <a:endParaRPr>
              <a:solidFill>
                <a:schemeClr val="lt1"/>
              </a:solidFill>
            </a:endParaRPr>
          </a:p>
          <a:p>
            <a:pPr indent="-298450" lvl="0" marL="457200" rtl="0" algn="l">
              <a:lnSpc>
                <a:spcPct val="115000"/>
              </a:lnSpc>
              <a:spcBef>
                <a:spcPts val="0"/>
              </a:spcBef>
              <a:spcAft>
                <a:spcPts val="0"/>
              </a:spcAft>
              <a:buClr>
                <a:schemeClr val="lt1"/>
              </a:buClr>
              <a:buSzPts val="1100"/>
              <a:buChar char="●"/>
            </a:pPr>
            <a:r>
              <a:rPr lang="ko-KR">
                <a:solidFill>
                  <a:schemeClr val="lt2"/>
                </a:solidFill>
              </a:rPr>
              <a:t>NAMUWIKI</a:t>
            </a:r>
            <a:r>
              <a:rPr lang="ko-KR">
                <a:solidFill>
                  <a:schemeClr val="lt1"/>
                </a:solidFill>
              </a:rPr>
              <a:t>: NAMUWIKI is a Korean web-based encyclopedia, similar to Wikipedia, but known to be less formal. Specifically, we download the dump created on March 2nd, 2020.</a:t>
            </a:r>
            <a:br>
              <a:rPr lang="ko-KR">
                <a:solidFill>
                  <a:schemeClr val="lt1"/>
                </a:solidFill>
              </a:rPr>
            </a:br>
            <a:endParaRPr>
              <a:solidFill>
                <a:schemeClr val="lt1"/>
              </a:solidFill>
            </a:endParaRPr>
          </a:p>
          <a:p>
            <a:pPr indent="-298450" lvl="0" marL="457200" rtl="0" algn="l">
              <a:lnSpc>
                <a:spcPct val="115000"/>
              </a:lnSpc>
              <a:spcBef>
                <a:spcPts val="0"/>
              </a:spcBef>
              <a:spcAft>
                <a:spcPts val="0"/>
              </a:spcAft>
              <a:buClr>
                <a:schemeClr val="lt1"/>
              </a:buClr>
              <a:buSzPts val="1100"/>
              <a:buChar char="●"/>
            </a:pPr>
            <a:r>
              <a:rPr lang="ko-KR">
                <a:solidFill>
                  <a:schemeClr val="lt1"/>
                </a:solidFill>
              </a:rPr>
              <a:t>NEWSCRAWL: NEWSCRAWL consists of 12,800,000 news articles published from 2011 to 2020, collected from a </a:t>
            </a:r>
            <a:r>
              <a:rPr lang="ko-KR">
                <a:solidFill>
                  <a:schemeClr val="lt2"/>
                </a:solidFill>
              </a:rPr>
              <a:t>news aggregation platform.</a:t>
            </a:r>
            <a:br>
              <a:rPr lang="ko-KR">
                <a:solidFill>
                  <a:schemeClr val="lt2"/>
                </a:solidFill>
              </a:rPr>
            </a:br>
            <a:endParaRPr>
              <a:solidFill>
                <a:schemeClr val="lt2"/>
              </a:solidFill>
            </a:endParaRPr>
          </a:p>
          <a:p>
            <a:pPr indent="-298450" lvl="0" marL="457200" rtl="0" algn="l">
              <a:lnSpc>
                <a:spcPct val="115000"/>
              </a:lnSpc>
              <a:spcBef>
                <a:spcPts val="0"/>
              </a:spcBef>
              <a:spcAft>
                <a:spcPts val="0"/>
              </a:spcAft>
              <a:buClr>
                <a:schemeClr val="lt1"/>
              </a:buClr>
              <a:buSzPts val="1100"/>
              <a:buChar char="●"/>
            </a:pPr>
            <a:r>
              <a:rPr lang="ko-KR">
                <a:solidFill>
                  <a:schemeClr val="lt1"/>
                </a:solidFill>
              </a:rPr>
              <a:t>PETITION: Petition is a collection of public petitions posted to the Blue House asking for administrative actions on social issues. We use the articles in the Blue House National Petition published from August 2017 to March 2019.</a:t>
            </a:r>
            <a:endParaRPr>
              <a:solidFill>
                <a:schemeClr val="lt1"/>
              </a:solidFill>
            </a:endParaRPr>
          </a:p>
        </p:txBody>
      </p:sp>
      <p:sp>
        <p:nvSpPr>
          <p:cNvPr id="476" name="Google Shape;476;g272f92ed385_0_86"/>
          <p:cNvSpPr txBox="1"/>
          <p:nvPr/>
        </p:nvSpPr>
        <p:spPr>
          <a:xfrm>
            <a:off x="415600" y="5465425"/>
            <a:ext cx="5604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Total 62GB data pre-trained!</a:t>
            </a:r>
            <a:endParaRPr sz="2400">
              <a:solidFill>
                <a:schemeClr val="lt1"/>
              </a:solidFill>
              <a:latin typeface="Noto Sans KR"/>
              <a:ea typeface="Noto Sans KR"/>
              <a:cs typeface="Noto Sans KR"/>
              <a:sym typeface="Noto Sans K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2e24225347e_0_18"/>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hun3359/klue-bert-base-sentiment</a:t>
            </a:r>
            <a:endParaRPr/>
          </a:p>
        </p:txBody>
      </p:sp>
      <p:sp>
        <p:nvSpPr>
          <p:cNvPr id="482" name="Google Shape;482;g2e24225347e_0_18"/>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ko-KR"/>
              <a:t>Pretrained Model in huggingface</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-&gt; Using  BertForSequenceClassification ONLY!</a:t>
            </a:r>
            <a:endParaRPr/>
          </a:p>
        </p:txBody>
      </p:sp>
      <p:pic>
        <p:nvPicPr>
          <p:cNvPr id="483" name="Google Shape;483;g2e24225347e_0_18"/>
          <p:cNvPicPr preferRelativeResize="0"/>
          <p:nvPr/>
        </p:nvPicPr>
        <p:blipFill>
          <a:blip r:embed="rId3">
            <a:alphaModFix/>
          </a:blip>
          <a:stretch>
            <a:fillRect/>
          </a:stretch>
        </p:blipFill>
        <p:spPr>
          <a:xfrm>
            <a:off x="523125" y="3169202"/>
            <a:ext cx="6384374" cy="3235901"/>
          </a:xfrm>
          <a:prstGeom prst="rect">
            <a:avLst/>
          </a:prstGeom>
          <a:noFill/>
          <a:ln>
            <a:noFill/>
          </a:ln>
        </p:spPr>
      </p:pic>
      <p:pic>
        <p:nvPicPr>
          <p:cNvPr id="484" name="Google Shape;484;g2e24225347e_0_18"/>
          <p:cNvPicPr preferRelativeResize="0"/>
          <p:nvPr/>
        </p:nvPicPr>
        <p:blipFill>
          <a:blip r:embed="rId4">
            <a:alphaModFix/>
          </a:blip>
          <a:stretch>
            <a:fillRect/>
          </a:stretch>
        </p:blipFill>
        <p:spPr>
          <a:xfrm>
            <a:off x="7622750" y="593374"/>
            <a:ext cx="763500" cy="763500"/>
          </a:xfrm>
          <a:prstGeom prst="rect">
            <a:avLst/>
          </a:prstGeom>
          <a:noFill/>
          <a:ln>
            <a:noFill/>
          </a:ln>
        </p:spPr>
      </p:pic>
      <p:pic>
        <p:nvPicPr>
          <p:cNvPr id="485" name="Google Shape;485;g2e24225347e_0_18"/>
          <p:cNvPicPr preferRelativeResize="0"/>
          <p:nvPr/>
        </p:nvPicPr>
        <p:blipFill>
          <a:blip r:embed="rId5">
            <a:alphaModFix/>
          </a:blip>
          <a:stretch>
            <a:fillRect/>
          </a:stretch>
        </p:blipFill>
        <p:spPr>
          <a:xfrm>
            <a:off x="7401400" y="2700297"/>
            <a:ext cx="4527301" cy="370480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489" name="Shape 489"/>
        <p:cNvGrpSpPr/>
        <p:nvPr/>
      </p:nvGrpSpPr>
      <p:grpSpPr>
        <a:xfrm>
          <a:off x="0" y="0"/>
          <a:ext cx="0" cy="0"/>
          <a:chOff x="0" y="0"/>
          <a:chExt cx="0" cy="0"/>
        </a:xfrm>
      </p:grpSpPr>
      <p:pic>
        <p:nvPicPr>
          <p:cNvPr id="490" name="Google Shape;490;g2e24225347e_0_26"/>
          <p:cNvPicPr preferRelativeResize="0"/>
          <p:nvPr/>
        </p:nvPicPr>
        <p:blipFill>
          <a:blip r:embed="rId3">
            <a:alphaModFix/>
          </a:blip>
          <a:stretch>
            <a:fillRect/>
          </a:stretch>
        </p:blipFill>
        <p:spPr>
          <a:xfrm>
            <a:off x="457850" y="1442900"/>
            <a:ext cx="7025777" cy="4967451"/>
          </a:xfrm>
          <a:prstGeom prst="rect">
            <a:avLst/>
          </a:prstGeom>
          <a:noFill/>
          <a:ln>
            <a:noFill/>
          </a:ln>
        </p:spPr>
      </p:pic>
      <p:sp>
        <p:nvSpPr>
          <p:cNvPr id="491" name="Google Shape;491;g2e24225347e_0_26"/>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Architecture 1 proposed</a:t>
            </a:r>
            <a:endParaRPr/>
          </a:p>
        </p:txBody>
      </p:sp>
      <p:sp>
        <p:nvSpPr>
          <p:cNvPr id="492" name="Google Shape;492;g2e24225347e_0_26"/>
          <p:cNvSpPr txBox="1"/>
          <p:nvPr>
            <p:ph idx="1" type="body"/>
          </p:nvPr>
        </p:nvSpPr>
        <p:spPr>
          <a:xfrm>
            <a:off x="7744400" y="32143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ko-KR"/>
              <a:t>1d Conv pooling </a:t>
            </a:r>
            <a:endParaRPr/>
          </a:p>
          <a:p>
            <a:pPr indent="0" lvl="0" marL="0" rtl="0" algn="l">
              <a:spcBef>
                <a:spcPts val="0"/>
              </a:spcBef>
              <a:spcAft>
                <a:spcPts val="0"/>
              </a:spcAft>
              <a:buNone/>
            </a:pPr>
            <a:r>
              <a:rPr lang="ko-KR"/>
              <a:t>-&gt; resulting to 1x60 output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93" name="Google Shape;493;g2e24225347e_0_26"/>
          <p:cNvPicPr preferRelativeResize="0"/>
          <p:nvPr/>
        </p:nvPicPr>
        <p:blipFill>
          <a:blip r:embed="rId4">
            <a:alphaModFix/>
          </a:blip>
          <a:stretch>
            <a:fillRect/>
          </a:stretch>
        </p:blipFill>
        <p:spPr>
          <a:xfrm>
            <a:off x="7906875" y="476218"/>
            <a:ext cx="3331875" cy="2442074"/>
          </a:xfrm>
          <a:prstGeom prst="rect">
            <a:avLst/>
          </a:prstGeom>
          <a:noFill/>
          <a:ln>
            <a:noFill/>
          </a:ln>
        </p:spPr>
      </p:pic>
      <p:cxnSp>
        <p:nvCxnSpPr>
          <p:cNvPr id="494" name="Google Shape;494;g2e24225347e_0_26"/>
          <p:cNvCxnSpPr/>
          <p:nvPr/>
        </p:nvCxnSpPr>
        <p:spPr>
          <a:xfrm rot="10800000">
            <a:off x="7121650" y="852825"/>
            <a:ext cx="1063200" cy="0"/>
          </a:xfrm>
          <a:prstGeom prst="straightConnector1">
            <a:avLst/>
          </a:prstGeom>
          <a:noFill/>
          <a:ln cap="flat" cmpd="sng" w="38100">
            <a:solidFill>
              <a:schemeClr val="accent6"/>
            </a:solidFill>
            <a:prstDash val="solid"/>
            <a:round/>
            <a:headEnd len="med" w="med" type="none"/>
            <a:tailEnd len="med" w="med" type="triangle"/>
          </a:ln>
        </p:spPr>
      </p:cxnSp>
      <p:cxnSp>
        <p:nvCxnSpPr>
          <p:cNvPr id="495" name="Google Shape;495;g2e24225347e_0_26"/>
          <p:cNvCxnSpPr/>
          <p:nvPr/>
        </p:nvCxnSpPr>
        <p:spPr>
          <a:xfrm rot="10800000">
            <a:off x="7121650" y="1442900"/>
            <a:ext cx="1063200" cy="0"/>
          </a:xfrm>
          <a:prstGeom prst="straightConnector1">
            <a:avLst/>
          </a:prstGeom>
          <a:noFill/>
          <a:ln cap="flat" cmpd="sng" w="38100">
            <a:solidFill>
              <a:schemeClr val="accent6"/>
            </a:solidFill>
            <a:prstDash val="solid"/>
            <a:round/>
            <a:headEnd len="med" w="med" type="none"/>
            <a:tailEnd len="med" w="med" type="triangle"/>
          </a:ln>
        </p:spPr>
      </p:cxnSp>
      <p:pic>
        <p:nvPicPr>
          <p:cNvPr id="496" name="Google Shape;496;g2e24225347e_0_26"/>
          <p:cNvPicPr preferRelativeResize="0"/>
          <p:nvPr/>
        </p:nvPicPr>
        <p:blipFill>
          <a:blip r:embed="rId3">
            <a:alphaModFix/>
          </a:blip>
          <a:stretch>
            <a:fillRect/>
          </a:stretch>
        </p:blipFill>
        <p:spPr>
          <a:xfrm>
            <a:off x="610250" y="1595300"/>
            <a:ext cx="7025777" cy="49674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272e4ef035d_4_15"/>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Architecture 1 Training log</a:t>
            </a:r>
            <a:endParaRPr/>
          </a:p>
          <a:p>
            <a:pPr indent="0" lvl="0" marL="0" rtl="0" algn="l">
              <a:spcBef>
                <a:spcPts val="0"/>
              </a:spcBef>
              <a:spcAft>
                <a:spcPts val="0"/>
              </a:spcAft>
              <a:buNone/>
            </a:pPr>
            <a:r>
              <a:t/>
            </a:r>
            <a:endParaRPr/>
          </a:p>
        </p:txBody>
      </p:sp>
      <p:pic>
        <p:nvPicPr>
          <p:cNvPr id="502" name="Google Shape;502;g272e4ef035d_4_15"/>
          <p:cNvPicPr preferRelativeResize="0"/>
          <p:nvPr/>
        </p:nvPicPr>
        <p:blipFill>
          <a:blip r:embed="rId3">
            <a:alphaModFix/>
          </a:blip>
          <a:stretch>
            <a:fillRect/>
          </a:stretch>
        </p:blipFill>
        <p:spPr>
          <a:xfrm>
            <a:off x="415600" y="1526647"/>
            <a:ext cx="5439450" cy="2990100"/>
          </a:xfrm>
          <a:prstGeom prst="rect">
            <a:avLst/>
          </a:prstGeom>
          <a:noFill/>
          <a:ln>
            <a:noFill/>
          </a:ln>
        </p:spPr>
      </p:pic>
      <p:pic>
        <p:nvPicPr>
          <p:cNvPr id="503" name="Google Shape;503;g272e4ef035d_4_15"/>
          <p:cNvPicPr preferRelativeResize="0"/>
          <p:nvPr/>
        </p:nvPicPr>
        <p:blipFill>
          <a:blip r:embed="rId4">
            <a:alphaModFix/>
          </a:blip>
          <a:stretch>
            <a:fillRect/>
          </a:stretch>
        </p:blipFill>
        <p:spPr>
          <a:xfrm>
            <a:off x="6387742" y="1526650"/>
            <a:ext cx="5388559" cy="2990100"/>
          </a:xfrm>
          <a:prstGeom prst="rect">
            <a:avLst/>
          </a:prstGeom>
          <a:noFill/>
          <a:ln>
            <a:noFill/>
          </a:ln>
        </p:spPr>
      </p:pic>
      <p:pic>
        <p:nvPicPr>
          <p:cNvPr id="504" name="Google Shape;504;g272e4ef035d_4_15"/>
          <p:cNvPicPr preferRelativeResize="0"/>
          <p:nvPr/>
        </p:nvPicPr>
        <p:blipFill>
          <a:blip r:embed="rId5">
            <a:alphaModFix/>
          </a:blip>
          <a:stretch>
            <a:fillRect/>
          </a:stretch>
        </p:blipFill>
        <p:spPr>
          <a:xfrm>
            <a:off x="2745473" y="4686525"/>
            <a:ext cx="3109575" cy="1735750"/>
          </a:xfrm>
          <a:prstGeom prst="rect">
            <a:avLst/>
          </a:prstGeom>
          <a:noFill/>
          <a:ln>
            <a:noFill/>
          </a:ln>
        </p:spPr>
      </p:pic>
      <p:pic>
        <p:nvPicPr>
          <p:cNvPr id="505" name="Google Shape;505;g272e4ef035d_4_15"/>
          <p:cNvPicPr preferRelativeResize="0"/>
          <p:nvPr/>
        </p:nvPicPr>
        <p:blipFill>
          <a:blip r:embed="rId6">
            <a:alphaModFix/>
          </a:blip>
          <a:stretch>
            <a:fillRect/>
          </a:stretch>
        </p:blipFill>
        <p:spPr>
          <a:xfrm>
            <a:off x="8666725" y="4686525"/>
            <a:ext cx="3109574" cy="170735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272e4ef035d_4_40"/>
          <p:cNvSpPr txBox="1"/>
          <p:nvPr>
            <p:ph type="title"/>
          </p:nvPr>
        </p:nvSpPr>
        <p:spPr>
          <a:xfrm>
            <a:off x="216725" y="2826150"/>
            <a:ext cx="3163800" cy="12057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ko-KR"/>
              <a:t>Architecture 1 </a:t>
            </a:r>
            <a:endParaRPr/>
          </a:p>
          <a:p>
            <a:pPr indent="0" lvl="0" marL="0" rtl="0" algn="ctr">
              <a:spcBef>
                <a:spcPts val="0"/>
              </a:spcBef>
              <a:spcAft>
                <a:spcPts val="0"/>
              </a:spcAft>
              <a:buNone/>
            </a:pPr>
            <a:r>
              <a:rPr lang="ko-KR"/>
              <a:t>Results</a:t>
            </a:r>
            <a:endParaRPr/>
          </a:p>
        </p:txBody>
      </p:sp>
      <p:pic>
        <p:nvPicPr>
          <p:cNvPr id="511" name="Google Shape;511;g272e4ef035d_4_40"/>
          <p:cNvPicPr preferRelativeResize="0"/>
          <p:nvPr/>
        </p:nvPicPr>
        <p:blipFill rotWithShape="1">
          <a:blip r:embed="rId3">
            <a:alphaModFix/>
          </a:blip>
          <a:srcRect b="0" l="0" r="7433" t="0"/>
          <a:stretch/>
        </p:blipFill>
        <p:spPr>
          <a:xfrm>
            <a:off x="8254900" y="1034575"/>
            <a:ext cx="3443500" cy="5389775"/>
          </a:xfrm>
          <a:prstGeom prst="rect">
            <a:avLst/>
          </a:prstGeom>
          <a:noFill/>
          <a:ln>
            <a:noFill/>
          </a:ln>
        </p:spPr>
      </p:pic>
      <p:pic>
        <p:nvPicPr>
          <p:cNvPr id="512" name="Google Shape;512;g272e4ef035d_4_40"/>
          <p:cNvPicPr preferRelativeResize="0"/>
          <p:nvPr/>
        </p:nvPicPr>
        <p:blipFill rotWithShape="1">
          <a:blip r:embed="rId4">
            <a:alphaModFix/>
          </a:blip>
          <a:srcRect b="0" l="7685" r="11414" t="1146"/>
          <a:stretch/>
        </p:blipFill>
        <p:spPr>
          <a:xfrm>
            <a:off x="3817375" y="1042025"/>
            <a:ext cx="3538375" cy="5374876"/>
          </a:xfrm>
          <a:prstGeom prst="rect">
            <a:avLst/>
          </a:prstGeom>
          <a:noFill/>
          <a:ln>
            <a:noFill/>
          </a:ln>
        </p:spPr>
      </p:pic>
      <p:sp>
        <p:nvSpPr>
          <p:cNvPr id="513" name="Google Shape;513;g272e4ef035d_4_40"/>
          <p:cNvSpPr txBox="1"/>
          <p:nvPr/>
        </p:nvSpPr>
        <p:spPr>
          <a:xfrm>
            <a:off x="5660150" y="502100"/>
            <a:ext cx="1695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2000">
                <a:solidFill>
                  <a:srgbClr val="63D298"/>
                </a:solidFill>
                <a:latin typeface="Noto Sans KR"/>
                <a:ea typeface="Noto Sans KR"/>
                <a:cs typeface="Noto Sans KR"/>
                <a:sym typeface="Noto Sans KR"/>
              </a:rPr>
              <a:t>버즈 - 가시</a:t>
            </a:r>
            <a:endParaRPr sz="2000">
              <a:solidFill>
                <a:srgbClr val="63D298"/>
              </a:solidFill>
              <a:latin typeface="Noto Sans KR"/>
              <a:ea typeface="Noto Sans KR"/>
              <a:cs typeface="Noto Sans KR"/>
              <a:sym typeface="Noto Sans KR"/>
            </a:endParaRPr>
          </a:p>
        </p:txBody>
      </p:sp>
      <p:sp>
        <p:nvSpPr>
          <p:cNvPr id="514" name="Google Shape;514;g272e4ef035d_4_40"/>
          <p:cNvSpPr txBox="1"/>
          <p:nvPr/>
        </p:nvSpPr>
        <p:spPr>
          <a:xfrm>
            <a:off x="9672200" y="502100"/>
            <a:ext cx="20262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2000">
                <a:solidFill>
                  <a:srgbClr val="63D298"/>
                </a:solidFill>
                <a:latin typeface="Noto Sans KR"/>
                <a:ea typeface="Noto Sans KR"/>
                <a:cs typeface="Noto Sans KR"/>
                <a:sym typeface="Noto Sans KR"/>
              </a:rPr>
              <a:t>싸이</a:t>
            </a:r>
            <a:r>
              <a:rPr lang="ko-KR" sz="2000">
                <a:solidFill>
                  <a:srgbClr val="63D298"/>
                </a:solidFill>
                <a:latin typeface="Noto Sans KR"/>
                <a:ea typeface="Noto Sans KR"/>
                <a:cs typeface="Noto Sans KR"/>
                <a:sym typeface="Noto Sans KR"/>
              </a:rPr>
              <a:t> - 예술이야</a:t>
            </a:r>
            <a:endParaRPr sz="2000">
              <a:solidFill>
                <a:srgbClr val="63D298"/>
              </a:solidFill>
              <a:latin typeface="Noto Sans KR"/>
              <a:ea typeface="Noto Sans KR"/>
              <a:cs typeface="Noto Sans KR"/>
              <a:sym typeface="Noto Sans KR"/>
            </a:endParaRPr>
          </a:p>
        </p:txBody>
      </p:sp>
      <p:grpSp>
        <p:nvGrpSpPr>
          <p:cNvPr id="515" name="Google Shape;515;g272e4ef035d_4_40"/>
          <p:cNvGrpSpPr/>
          <p:nvPr/>
        </p:nvGrpSpPr>
        <p:grpSpPr>
          <a:xfrm>
            <a:off x="8278850" y="5190850"/>
            <a:ext cx="3343650" cy="730125"/>
            <a:chOff x="8278850" y="5190850"/>
            <a:chExt cx="3343650" cy="730125"/>
          </a:xfrm>
        </p:grpSpPr>
        <p:sp>
          <p:nvSpPr>
            <p:cNvPr id="516" name="Google Shape;516;g272e4ef035d_4_40"/>
            <p:cNvSpPr/>
            <p:nvPr/>
          </p:nvSpPr>
          <p:spPr>
            <a:xfrm>
              <a:off x="8278850" y="5190850"/>
              <a:ext cx="2927100" cy="24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17" name="Google Shape;517;g272e4ef035d_4_40"/>
            <p:cNvSpPr/>
            <p:nvPr/>
          </p:nvSpPr>
          <p:spPr>
            <a:xfrm>
              <a:off x="8278850" y="5531875"/>
              <a:ext cx="2927100" cy="389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18" name="Google Shape;518;g272e4ef035d_4_40"/>
            <p:cNvSpPr txBox="1"/>
            <p:nvPr/>
          </p:nvSpPr>
          <p:spPr>
            <a:xfrm>
              <a:off x="11319500" y="5247700"/>
              <a:ext cx="30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rgbClr val="FF0000"/>
                  </a:solidFill>
                  <a:latin typeface="Noto Sans KR"/>
                  <a:ea typeface="Noto Sans KR"/>
                  <a:cs typeface="Noto Sans KR"/>
                  <a:sym typeface="Noto Sans KR"/>
                </a:rPr>
                <a:t>?</a:t>
              </a:r>
              <a:endParaRPr sz="2400">
                <a:solidFill>
                  <a:srgbClr val="FF0000"/>
                </a:solidFill>
                <a:latin typeface="Noto Sans KR"/>
                <a:ea typeface="Noto Sans KR"/>
                <a:cs typeface="Noto Sans KR"/>
                <a:sym typeface="Noto Sans K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g272f92ed385_0_2"/>
          <p:cNvPicPr preferRelativeResize="0"/>
          <p:nvPr/>
        </p:nvPicPr>
        <p:blipFill rotWithShape="1">
          <a:blip r:embed="rId3">
            <a:alphaModFix/>
          </a:blip>
          <a:srcRect b="0" l="0" r="7433" t="55321"/>
          <a:stretch/>
        </p:blipFill>
        <p:spPr>
          <a:xfrm>
            <a:off x="979788" y="833900"/>
            <a:ext cx="7421876" cy="5190199"/>
          </a:xfrm>
          <a:prstGeom prst="rect">
            <a:avLst/>
          </a:prstGeom>
          <a:noFill/>
          <a:ln>
            <a:noFill/>
          </a:ln>
        </p:spPr>
      </p:pic>
      <p:sp>
        <p:nvSpPr>
          <p:cNvPr id="524" name="Google Shape;524;g272f92ed385_0_2"/>
          <p:cNvSpPr txBox="1"/>
          <p:nvPr/>
        </p:nvSpPr>
        <p:spPr>
          <a:xfrm>
            <a:off x="9672200" y="502100"/>
            <a:ext cx="20262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2000">
                <a:solidFill>
                  <a:srgbClr val="63D298"/>
                </a:solidFill>
                <a:latin typeface="Noto Sans KR"/>
                <a:ea typeface="Noto Sans KR"/>
                <a:cs typeface="Noto Sans KR"/>
                <a:sym typeface="Noto Sans KR"/>
              </a:rPr>
              <a:t>싸이 - 예술이야</a:t>
            </a:r>
            <a:endParaRPr sz="2000">
              <a:solidFill>
                <a:srgbClr val="63D298"/>
              </a:solidFill>
              <a:latin typeface="Noto Sans KR"/>
              <a:ea typeface="Noto Sans KR"/>
              <a:cs typeface="Noto Sans KR"/>
              <a:sym typeface="Noto Sans KR"/>
            </a:endParaRPr>
          </a:p>
        </p:txBody>
      </p:sp>
      <p:pic>
        <p:nvPicPr>
          <p:cNvPr id="525" name="Google Shape;525;g272f92ed385_0_2"/>
          <p:cNvPicPr preferRelativeResize="0"/>
          <p:nvPr/>
        </p:nvPicPr>
        <p:blipFill>
          <a:blip r:embed="rId4">
            <a:alphaModFix/>
          </a:blip>
          <a:stretch>
            <a:fillRect/>
          </a:stretch>
        </p:blipFill>
        <p:spPr>
          <a:xfrm>
            <a:off x="9428500" y="4023850"/>
            <a:ext cx="2000250" cy="20002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29" name="Shape 529"/>
        <p:cNvGrpSpPr/>
        <p:nvPr/>
      </p:nvGrpSpPr>
      <p:grpSpPr>
        <a:xfrm>
          <a:off x="0" y="0"/>
          <a:ext cx="0" cy="0"/>
          <a:chOff x="0" y="0"/>
          <a:chExt cx="0" cy="0"/>
        </a:xfrm>
      </p:grpSpPr>
      <p:sp>
        <p:nvSpPr>
          <p:cNvPr id="530" name="Google Shape;530;g272e4ef035d_4_103"/>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Architecture 1 Limitations</a:t>
            </a:r>
            <a:endParaRPr/>
          </a:p>
        </p:txBody>
      </p:sp>
      <p:pic>
        <p:nvPicPr>
          <p:cNvPr id="531" name="Google Shape;531;g272e4ef035d_4_103"/>
          <p:cNvPicPr preferRelativeResize="0"/>
          <p:nvPr/>
        </p:nvPicPr>
        <p:blipFill>
          <a:blip r:embed="rId3">
            <a:alphaModFix/>
          </a:blip>
          <a:stretch>
            <a:fillRect/>
          </a:stretch>
        </p:blipFill>
        <p:spPr>
          <a:xfrm>
            <a:off x="5460625" y="1587325"/>
            <a:ext cx="6372174" cy="3683350"/>
          </a:xfrm>
          <a:prstGeom prst="rect">
            <a:avLst/>
          </a:prstGeom>
          <a:noFill/>
          <a:ln>
            <a:noFill/>
          </a:ln>
        </p:spPr>
      </p:pic>
      <p:sp>
        <p:nvSpPr>
          <p:cNvPr id="532" name="Google Shape;532;g272e4ef035d_4_103"/>
          <p:cNvSpPr txBox="1"/>
          <p:nvPr/>
        </p:nvSpPr>
        <p:spPr>
          <a:xfrm>
            <a:off x="415600" y="2514750"/>
            <a:ext cx="6004800" cy="182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KR" sz="2400">
                <a:solidFill>
                  <a:srgbClr val="FF0000"/>
                </a:solidFill>
                <a:latin typeface="Noto Sans KR"/>
                <a:ea typeface="Noto Sans KR"/>
                <a:cs typeface="Noto Sans KR"/>
                <a:sym typeface="Noto Sans KR"/>
              </a:rPr>
              <a:t>limitation</a:t>
            </a:r>
            <a:r>
              <a:rPr lang="ko-KR" sz="2400">
                <a:solidFill>
                  <a:schemeClr val="lt1"/>
                </a:solidFill>
                <a:latin typeface="Noto Sans KR"/>
                <a:ea typeface="Noto Sans KR"/>
                <a:cs typeface="Noto Sans KR"/>
                <a:sym typeface="Noto Sans KR"/>
              </a:rPr>
              <a:t> : </a:t>
            </a:r>
            <a:endParaRPr sz="2400">
              <a:solidFill>
                <a:schemeClr val="lt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lang="ko-KR" sz="2400">
                <a:solidFill>
                  <a:schemeClr val="lt1"/>
                </a:solidFill>
                <a:latin typeface="Noto Sans KR"/>
                <a:ea typeface="Noto Sans KR"/>
                <a:cs typeface="Noto Sans KR"/>
                <a:sym typeface="Noto Sans KR"/>
              </a:rPr>
              <a:t>it seems like it has no capability </a:t>
            </a:r>
            <a:endParaRPr sz="2400">
              <a:solidFill>
                <a:schemeClr val="lt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lang="ko-KR" sz="2400">
                <a:solidFill>
                  <a:schemeClr val="lt1"/>
                </a:solidFill>
                <a:latin typeface="Noto Sans KR"/>
                <a:ea typeface="Noto Sans KR"/>
                <a:cs typeface="Noto Sans KR"/>
                <a:sym typeface="Noto Sans KR"/>
              </a:rPr>
              <a:t>to consider the correlation </a:t>
            </a:r>
            <a:endParaRPr sz="2400">
              <a:solidFill>
                <a:schemeClr val="lt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lang="ko-KR" sz="2400">
                <a:solidFill>
                  <a:schemeClr val="lt1"/>
                </a:solidFill>
                <a:latin typeface="Noto Sans KR"/>
                <a:ea typeface="Noto Sans KR"/>
                <a:cs typeface="Noto Sans KR"/>
                <a:sym typeface="Noto Sans KR"/>
              </a:rPr>
              <a:t>between emotion_types</a:t>
            </a:r>
            <a:endParaRPr/>
          </a:p>
        </p:txBody>
      </p:sp>
      <p:sp>
        <p:nvSpPr>
          <p:cNvPr id="533" name="Google Shape;533;g272e4ef035d_4_103"/>
          <p:cNvSpPr txBox="1"/>
          <p:nvPr/>
        </p:nvSpPr>
        <p:spPr>
          <a:xfrm>
            <a:off x="6004900" y="869675"/>
            <a:ext cx="4244700" cy="5541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Conv 가 각 단어 마다 이루어짐</a:t>
            </a:r>
            <a:endParaRPr sz="2400">
              <a:solidFill>
                <a:schemeClr val="lt1"/>
              </a:solidFill>
              <a:latin typeface="Noto Sans KR"/>
              <a:ea typeface="Noto Sans KR"/>
              <a:cs typeface="Noto Sans KR"/>
              <a:sym typeface="Noto Sans KR"/>
            </a:endParaRPr>
          </a:p>
        </p:txBody>
      </p:sp>
      <p:cxnSp>
        <p:nvCxnSpPr>
          <p:cNvPr id="534" name="Google Shape;534;g272e4ef035d_4_103"/>
          <p:cNvCxnSpPr>
            <a:endCxn id="533" idx="2"/>
          </p:cNvCxnSpPr>
          <p:nvPr/>
        </p:nvCxnSpPr>
        <p:spPr>
          <a:xfrm flipH="1" rot="10800000">
            <a:off x="7852750" y="1423775"/>
            <a:ext cx="274500" cy="1433700"/>
          </a:xfrm>
          <a:prstGeom prst="straightConnector1">
            <a:avLst/>
          </a:prstGeom>
          <a:noFill/>
          <a:ln cap="flat" cmpd="sng" w="38100">
            <a:solidFill>
              <a:schemeClr val="lt1"/>
            </a:solidFill>
            <a:prstDash val="solid"/>
            <a:round/>
            <a:headEnd len="med" w="med" type="none"/>
            <a:tailEnd len="med" w="med" type="triangle"/>
          </a:ln>
        </p:spPr>
      </p:cxnSp>
      <p:sp>
        <p:nvSpPr>
          <p:cNvPr id="535" name="Google Shape;535;g272e4ef035d_4_103"/>
          <p:cNvSpPr txBox="1"/>
          <p:nvPr/>
        </p:nvSpPr>
        <p:spPr>
          <a:xfrm>
            <a:off x="6553625" y="5434225"/>
            <a:ext cx="4938600" cy="923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Mean pooling이 시퀀스 방향에 대한 </a:t>
            </a:r>
            <a:endParaRPr sz="2400">
              <a:solidFill>
                <a:schemeClr val="lt1"/>
              </a:solidFill>
              <a:latin typeface="Noto Sans KR"/>
              <a:ea typeface="Noto Sans KR"/>
              <a:cs typeface="Noto Sans KR"/>
              <a:sym typeface="Noto Sans KR"/>
            </a:endParaRPr>
          </a:p>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계산의 </a:t>
            </a:r>
            <a:r>
              <a:rPr lang="ko-KR" sz="2400">
                <a:solidFill>
                  <a:schemeClr val="lt1"/>
                </a:solidFill>
                <a:latin typeface="Noto Sans KR"/>
                <a:ea typeface="Noto Sans KR"/>
                <a:cs typeface="Noto Sans KR"/>
                <a:sym typeface="Noto Sans KR"/>
              </a:rPr>
              <a:t>전부임</a:t>
            </a:r>
            <a:endParaRPr sz="2400">
              <a:solidFill>
                <a:schemeClr val="lt1"/>
              </a:solidFill>
              <a:latin typeface="Noto Sans KR"/>
              <a:ea typeface="Noto Sans KR"/>
              <a:cs typeface="Noto Sans KR"/>
              <a:sym typeface="Noto Sans KR"/>
            </a:endParaRPr>
          </a:p>
        </p:txBody>
      </p:sp>
      <p:cxnSp>
        <p:nvCxnSpPr>
          <p:cNvPr id="536" name="Google Shape;536;g272e4ef035d_4_103"/>
          <p:cNvCxnSpPr>
            <a:endCxn id="535" idx="0"/>
          </p:cNvCxnSpPr>
          <p:nvPr/>
        </p:nvCxnSpPr>
        <p:spPr>
          <a:xfrm flipH="1">
            <a:off x="9022925" y="3789325"/>
            <a:ext cx="2210400" cy="1644900"/>
          </a:xfrm>
          <a:prstGeom prst="straightConnector1">
            <a:avLst/>
          </a:prstGeom>
          <a:noFill/>
          <a:ln cap="flat" cmpd="sng" w="38100">
            <a:solidFill>
              <a:schemeClr val="lt1"/>
            </a:solidFill>
            <a:prstDash val="solid"/>
            <a:round/>
            <a:headEnd len="med" w="med" type="none"/>
            <a:tailEnd len="med" w="med" type="triangle"/>
          </a:ln>
        </p:spPr>
      </p:cxnSp>
      <p:pic>
        <p:nvPicPr>
          <p:cNvPr id="537" name="Google Shape;537;g272e4ef035d_4_103"/>
          <p:cNvPicPr preferRelativeResize="0"/>
          <p:nvPr/>
        </p:nvPicPr>
        <p:blipFill rotWithShape="1">
          <a:blip r:embed="rId4">
            <a:alphaModFix/>
          </a:blip>
          <a:srcRect b="2535" l="0" r="19146" t="75457"/>
          <a:stretch/>
        </p:blipFill>
        <p:spPr>
          <a:xfrm>
            <a:off x="568000" y="4640675"/>
            <a:ext cx="3903875" cy="1539499"/>
          </a:xfrm>
          <a:prstGeom prst="rect">
            <a:avLst/>
          </a:prstGeom>
          <a:noFill/>
          <a:ln>
            <a:noFill/>
          </a:ln>
        </p:spPr>
      </p:pic>
      <p:sp>
        <p:nvSpPr>
          <p:cNvPr id="538" name="Google Shape;538;g272e4ef035d_4_103"/>
          <p:cNvSpPr txBox="1"/>
          <p:nvPr/>
        </p:nvSpPr>
        <p:spPr>
          <a:xfrm>
            <a:off x="2835350" y="1761025"/>
            <a:ext cx="2802000" cy="5541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CLS 토큰도 blur됨</a:t>
            </a:r>
            <a:endParaRPr sz="2400">
              <a:solidFill>
                <a:schemeClr val="lt1"/>
              </a:solidFill>
              <a:latin typeface="Noto Sans KR"/>
              <a:ea typeface="Noto Sans KR"/>
              <a:cs typeface="Noto Sans KR"/>
              <a:sym typeface="Noto Sans K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2e24225347e_0_31"/>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Architecture 2 proposed</a:t>
            </a:r>
            <a:endParaRPr/>
          </a:p>
        </p:txBody>
      </p:sp>
      <p:sp>
        <p:nvSpPr>
          <p:cNvPr id="544" name="Google Shape;544;g2e24225347e_0_31"/>
          <p:cNvSpPr txBox="1"/>
          <p:nvPr>
            <p:ph idx="1" type="body"/>
          </p:nvPr>
        </p:nvSpPr>
        <p:spPr>
          <a:xfrm>
            <a:off x="415650" y="18679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ko-KR" sz="2000"/>
              <a:t>to make it much more general (for long term text), a few considerations were taken</a:t>
            </a:r>
            <a:endParaRPr sz="2000"/>
          </a:p>
          <a:p>
            <a:pPr indent="0" lvl="0" marL="0" rtl="0" algn="l">
              <a:spcBef>
                <a:spcPts val="0"/>
              </a:spcBef>
              <a:spcAft>
                <a:spcPts val="0"/>
              </a:spcAft>
              <a:buNone/>
            </a:pPr>
            <a:r>
              <a:t/>
            </a:r>
            <a:endParaRPr sz="2000"/>
          </a:p>
          <a:p>
            <a:pPr indent="-381000" lvl="0" marL="457200" rtl="0" algn="l">
              <a:spcBef>
                <a:spcPts val="0"/>
              </a:spcBef>
              <a:spcAft>
                <a:spcPts val="0"/>
              </a:spcAft>
              <a:buSzPts val="2400"/>
              <a:buAutoNum type="arabicPeriod"/>
            </a:pPr>
            <a:r>
              <a:rPr lang="ko-KR"/>
              <a:t>Make conv1d to </a:t>
            </a:r>
            <a:r>
              <a:rPr i="1" lang="ko-KR"/>
              <a:t>{ hidden state[-4, cls] , last layer[cls] , </a:t>
            </a:r>
            <a:br>
              <a:rPr i="1" lang="ko-KR"/>
            </a:br>
            <a:r>
              <a:rPr i="1" lang="ko-KR"/>
              <a:t>					   last layer[cls: ] + attentionMask (</a:t>
            </a:r>
            <a:r>
              <a:rPr lang="ko-KR"/>
              <a:t>Mean pooling) </a:t>
            </a:r>
            <a:r>
              <a:rPr i="1" lang="ko-KR"/>
              <a:t>}</a:t>
            </a:r>
            <a:endParaRPr/>
          </a:p>
          <a:p>
            <a:pPr indent="0" lvl="0" marL="0" rtl="0" algn="l">
              <a:spcBef>
                <a:spcPts val="0"/>
              </a:spcBef>
              <a:spcAft>
                <a:spcPts val="0"/>
              </a:spcAft>
              <a:buNone/>
            </a:pPr>
            <a:r>
              <a:t/>
            </a:r>
            <a:endParaRPr/>
          </a:p>
          <a:p>
            <a:pPr indent="-381000" lvl="0" marL="457200" rtl="0" algn="l">
              <a:spcBef>
                <a:spcPts val="0"/>
              </a:spcBef>
              <a:spcAft>
                <a:spcPts val="0"/>
              </a:spcAft>
              <a:buSzPts val="2400"/>
              <a:buAutoNum type="arabicPeriod"/>
            </a:pPr>
            <a:r>
              <a:rPr lang="ko-KR"/>
              <a:t>Utilize </a:t>
            </a:r>
            <a:r>
              <a:rPr b="1" lang="ko-KR"/>
              <a:t>MLP</a:t>
            </a:r>
            <a:r>
              <a:rPr lang="ko-KR"/>
              <a:t> as last layer  </a:t>
            </a:r>
            <a:br>
              <a:rPr lang="ko-KR"/>
            </a:br>
            <a:r>
              <a:rPr lang="ko-KR"/>
              <a:t>=&gt; this might </a:t>
            </a:r>
            <a:r>
              <a:rPr lang="ko-KR"/>
              <a:t>consider</a:t>
            </a:r>
            <a:r>
              <a:rPr lang="ko-KR"/>
              <a:t> the correlation between emotions</a:t>
            </a:r>
            <a:br>
              <a:rPr lang="ko-KR"/>
            </a:br>
            <a:endParaRPr/>
          </a:p>
          <a:p>
            <a:pPr indent="-381000" lvl="0" marL="457200" rtl="0" algn="l">
              <a:spcBef>
                <a:spcPts val="0"/>
              </a:spcBef>
              <a:spcAft>
                <a:spcPts val="0"/>
              </a:spcAft>
              <a:buSzPts val="2400"/>
              <a:buAutoNum type="arabicPeriod"/>
            </a:pPr>
            <a:r>
              <a:rPr b="1" lang="ko-KR"/>
              <a:t>Attention Mask</a:t>
            </a:r>
            <a:r>
              <a:rPr lang="ko-KR"/>
              <a:t> utilization in classification layers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26250a79c0f_0_39"/>
          <p:cNvSpPr txBox="1"/>
          <p:nvPr>
            <p:ph idx="1" type="body"/>
          </p:nvPr>
        </p:nvSpPr>
        <p:spPr>
          <a:xfrm>
            <a:off x="4379750" y="2313450"/>
            <a:ext cx="7138200" cy="2828100"/>
          </a:xfrm>
          <a:prstGeom prst="rect">
            <a:avLst/>
          </a:prstGeom>
          <a:noFill/>
          <a:ln>
            <a:noFill/>
          </a:ln>
        </p:spPr>
        <p:txBody>
          <a:bodyPr anchorCtr="0" anchor="ctr" bIns="121900" lIns="121900" spcFirstLastPara="1" rIns="121900" wrap="square" tIns="121900">
            <a:spAutoFit/>
          </a:bodyPr>
          <a:lstStyle/>
          <a:p>
            <a:pPr indent="-381000" lvl="0" marL="457200" rtl="0" algn="l">
              <a:lnSpc>
                <a:spcPct val="115000"/>
              </a:lnSpc>
              <a:spcBef>
                <a:spcPts val="0"/>
              </a:spcBef>
              <a:spcAft>
                <a:spcPts val="0"/>
              </a:spcAft>
              <a:buSzPts val="2400"/>
              <a:buChar char="●"/>
            </a:pPr>
            <a:r>
              <a:rPr lang="ko-KR"/>
              <a:t>Spotify 활용 패턴 (빈도, 시간대, 요일 등)</a:t>
            </a:r>
            <a:endParaRPr/>
          </a:p>
          <a:p>
            <a:pPr indent="-381000" lvl="0" marL="457200" rtl="0" algn="l">
              <a:lnSpc>
                <a:spcPct val="115000"/>
              </a:lnSpc>
              <a:spcBef>
                <a:spcPts val="1000"/>
              </a:spcBef>
              <a:spcAft>
                <a:spcPts val="0"/>
              </a:spcAft>
              <a:buSzPts val="2400"/>
              <a:buChar char="●"/>
            </a:pPr>
            <a:r>
              <a:rPr lang="ko-KR"/>
              <a:t>사용자의 국적 및 언어</a:t>
            </a:r>
            <a:endParaRPr/>
          </a:p>
          <a:p>
            <a:pPr indent="-381000" lvl="0" marL="457200" rtl="0" algn="l">
              <a:lnSpc>
                <a:spcPct val="115000"/>
              </a:lnSpc>
              <a:spcBef>
                <a:spcPts val="1000"/>
              </a:spcBef>
              <a:spcAft>
                <a:spcPts val="0"/>
              </a:spcAft>
              <a:buSzPts val="2400"/>
              <a:buChar char="●"/>
            </a:pPr>
            <a:r>
              <a:rPr lang="ko-KR"/>
              <a:t>유사 사용자들의 선호곡</a:t>
            </a:r>
            <a:endParaRPr/>
          </a:p>
          <a:p>
            <a:pPr indent="-381000" lvl="0" marL="457200" rtl="0" algn="l">
              <a:lnSpc>
                <a:spcPct val="115000"/>
              </a:lnSpc>
              <a:spcBef>
                <a:spcPts val="1000"/>
              </a:spcBef>
              <a:spcAft>
                <a:spcPts val="0"/>
              </a:spcAft>
              <a:buSzPts val="2400"/>
              <a:buChar char="●"/>
            </a:pPr>
            <a:r>
              <a:rPr lang="ko-KR"/>
              <a:t>템포 (박자), 길이</a:t>
            </a:r>
            <a:endParaRPr/>
          </a:p>
          <a:p>
            <a:pPr indent="-381000" lvl="0" marL="457200" rtl="0" algn="l">
              <a:lnSpc>
                <a:spcPct val="115000"/>
              </a:lnSpc>
              <a:spcBef>
                <a:spcPts val="1000"/>
              </a:spcBef>
              <a:spcAft>
                <a:spcPts val="1000"/>
              </a:spcAft>
              <a:buSzPts val="2400"/>
              <a:buChar char="●"/>
            </a:pPr>
            <a:r>
              <a:rPr lang="ko-KR"/>
              <a:t>“Musical Elements”</a:t>
            </a:r>
            <a:endParaRPr/>
          </a:p>
        </p:txBody>
      </p:sp>
      <p:pic>
        <p:nvPicPr>
          <p:cNvPr id="93" name="Google Shape;93;g26250a79c0f_0_39"/>
          <p:cNvPicPr preferRelativeResize="0"/>
          <p:nvPr/>
        </p:nvPicPr>
        <p:blipFill rotWithShape="1">
          <a:blip r:embed="rId3">
            <a:alphaModFix/>
          </a:blip>
          <a:srcRect b="0" l="0" r="0" t="0"/>
          <a:stretch/>
        </p:blipFill>
        <p:spPr>
          <a:xfrm>
            <a:off x="1081750" y="2828726"/>
            <a:ext cx="3048675" cy="3302774"/>
          </a:xfrm>
          <a:prstGeom prst="rect">
            <a:avLst/>
          </a:prstGeom>
          <a:noFill/>
          <a:ln>
            <a:noFill/>
          </a:ln>
        </p:spPr>
      </p:pic>
      <p:pic>
        <p:nvPicPr>
          <p:cNvPr id="94" name="Google Shape;94;g26250a79c0f_0_39"/>
          <p:cNvPicPr preferRelativeResize="0"/>
          <p:nvPr/>
        </p:nvPicPr>
        <p:blipFill rotWithShape="1">
          <a:blip r:embed="rId4">
            <a:alphaModFix/>
          </a:blip>
          <a:srcRect b="0" l="0" r="0" t="0"/>
          <a:stretch/>
        </p:blipFill>
        <p:spPr>
          <a:xfrm>
            <a:off x="1081750" y="1659500"/>
            <a:ext cx="3048673" cy="1169227"/>
          </a:xfrm>
          <a:prstGeom prst="rect">
            <a:avLst/>
          </a:prstGeom>
          <a:noFill/>
          <a:ln>
            <a:noFill/>
          </a:ln>
        </p:spPr>
      </p:pic>
      <p:sp>
        <p:nvSpPr>
          <p:cNvPr id="95" name="Google Shape;95;g26250a79c0f_0_39"/>
          <p:cNvSpPr txBox="1"/>
          <p:nvPr>
            <p:ph type="title"/>
          </p:nvPr>
        </p:nvSpPr>
        <p:spPr>
          <a:xfrm>
            <a:off x="415600" y="593367"/>
            <a:ext cx="11360700" cy="763500"/>
          </a:xfrm>
          <a:prstGeom prst="rect">
            <a:avLst/>
          </a:prstGeom>
          <a:noFill/>
          <a:ln>
            <a:noFill/>
          </a:ln>
        </p:spPr>
        <p:txBody>
          <a:bodyPr anchorCtr="0" anchor="ctr"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ko-KR"/>
              <a:t>Spotify 음악 추천 알고리즘</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48" name="Shape 548"/>
        <p:cNvGrpSpPr/>
        <p:nvPr/>
      </p:nvGrpSpPr>
      <p:grpSpPr>
        <a:xfrm>
          <a:off x="0" y="0"/>
          <a:ext cx="0" cy="0"/>
          <a:chOff x="0" y="0"/>
          <a:chExt cx="0" cy="0"/>
        </a:xfrm>
      </p:grpSpPr>
      <p:sp>
        <p:nvSpPr>
          <p:cNvPr id="549" name="Google Shape;549;g272e4ef035d_4_66"/>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Architecture 2 proposed</a:t>
            </a:r>
            <a:endParaRPr/>
          </a:p>
        </p:txBody>
      </p:sp>
      <p:pic>
        <p:nvPicPr>
          <p:cNvPr id="550" name="Google Shape;550;g272e4ef035d_4_66"/>
          <p:cNvPicPr preferRelativeResize="0"/>
          <p:nvPr/>
        </p:nvPicPr>
        <p:blipFill>
          <a:blip r:embed="rId3">
            <a:alphaModFix/>
          </a:blip>
          <a:stretch>
            <a:fillRect/>
          </a:stretch>
        </p:blipFill>
        <p:spPr>
          <a:xfrm>
            <a:off x="5091125" y="1610300"/>
            <a:ext cx="6749926" cy="4772402"/>
          </a:xfrm>
          <a:prstGeom prst="rect">
            <a:avLst/>
          </a:prstGeom>
          <a:noFill/>
          <a:ln>
            <a:noFill/>
          </a:ln>
        </p:spPr>
      </p:pic>
      <p:sp>
        <p:nvSpPr>
          <p:cNvPr id="551" name="Google Shape;551;g272e4ef035d_4_66"/>
          <p:cNvSpPr txBox="1"/>
          <p:nvPr/>
        </p:nvSpPr>
        <p:spPr>
          <a:xfrm>
            <a:off x="415600" y="1959950"/>
            <a:ext cx="54561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Key Considerations</a:t>
            </a:r>
            <a:br>
              <a:rPr lang="ko-KR" sz="2400">
                <a:solidFill>
                  <a:schemeClr val="lt1"/>
                </a:solidFill>
                <a:latin typeface="Noto Sans KR"/>
                <a:ea typeface="Noto Sans KR"/>
                <a:cs typeface="Noto Sans KR"/>
                <a:sym typeface="Noto Sans KR"/>
              </a:rPr>
            </a:br>
            <a:endParaRPr sz="2400">
              <a:solidFill>
                <a:schemeClr val="lt1"/>
              </a:solidFill>
              <a:latin typeface="Noto Sans KR"/>
              <a:ea typeface="Noto Sans KR"/>
              <a:cs typeface="Noto Sans KR"/>
              <a:sym typeface="Noto Sans KR"/>
            </a:endParaRPr>
          </a:p>
          <a:p>
            <a:pPr indent="-381000" lvl="0" marL="457200" rtl="0" algn="l">
              <a:spcBef>
                <a:spcPts val="0"/>
              </a:spcBef>
              <a:spcAft>
                <a:spcPts val="0"/>
              </a:spcAft>
              <a:buClr>
                <a:schemeClr val="lt1"/>
              </a:buClr>
              <a:buSzPts val="2400"/>
              <a:buFont typeface="Noto Sans KR"/>
              <a:buChar char="-"/>
            </a:pPr>
            <a:r>
              <a:rPr lang="ko-KR" sz="2400">
                <a:solidFill>
                  <a:schemeClr val="lt1"/>
                </a:solidFill>
                <a:latin typeface="Noto Sans KR"/>
                <a:ea typeface="Noto Sans KR"/>
                <a:cs typeface="Noto Sans KR"/>
                <a:sym typeface="Noto Sans KR"/>
              </a:rPr>
              <a:t>Attention Mask Used intermediately</a:t>
            </a:r>
            <a:br>
              <a:rPr lang="ko-KR" sz="2400">
                <a:solidFill>
                  <a:schemeClr val="lt1"/>
                </a:solidFill>
                <a:latin typeface="Noto Sans KR"/>
                <a:ea typeface="Noto Sans KR"/>
                <a:cs typeface="Noto Sans KR"/>
                <a:sym typeface="Noto Sans KR"/>
              </a:rPr>
            </a:br>
            <a:endParaRPr sz="2400">
              <a:solidFill>
                <a:schemeClr val="lt1"/>
              </a:solidFill>
              <a:latin typeface="Noto Sans KR"/>
              <a:ea typeface="Noto Sans KR"/>
              <a:cs typeface="Noto Sans KR"/>
              <a:sym typeface="Noto Sans KR"/>
            </a:endParaRPr>
          </a:p>
          <a:p>
            <a:pPr indent="-381000" lvl="0" marL="457200" rtl="0" algn="l">
              <a:spcBef>
                <a:spcPts val="0"/>
              </a:spcBef>
              <a:spcAft>
                <a:spcPts val="0"/>
              </a:spcAft>
              <a:buClr>
                <a:schemeClr val="lt1"/>
              </a:buClr>
              <a:buSzPts val="2400"/>
              <a:buFont typeface="Noto Sans KR"/>
              <a:buChar char="-"/>
            </a:pPr>
            <a:r>
              <a:rPr lang="ko-KR" sz="2400">
                <a:solidFill>
                  <a:schemeClr val="lt1"/>
                </a:solidFill>
                <a:latin typeface="Noto Sans KR"/>
                <a:ea typeface="Noto Sans KR"/>
                <a:cs typeface="Noto Sans KR"/>
                <a:sym typeface="Noto Sans KR"/>
              </a:rPr>
              <a:t>Designed to be applicable </a:t>
            </a:r>
            <a:br>
              <a:rPr lang="ko-KR" sz="2400">
                <a:solidFill>
                  <a:schemeClr val="lt1"/>
                </a:solidFill>
                <a:latin typeface="Noto Sans KR"/>
                <a:ea typeface="Noto Sans KR"/>
                <a:cs typeface="Noto Sans KR"/>
                <a:sym typeface="Noto Sans KR"/>
              </a:rPr>
            </a:br>
            <a:r>
              <a:rPr lang="ko-KR" sz="2400">
                <a:solidFill>
                  <a:schemeClr val="lt1"/>
                </a:solidFill>
                <a:latin typeface="Noto Sans KR"/>
                <a:ea typeface="Noto Sans KR"/>
                <a:cs typeface="Noto Sans KR"/>
                <a:sym typeface="Noto Sans KR"/>
              </a:rPr>
              <a:t>to long texts</a:t>
            </a:r>
            <a:br>
              <a:rPr lang="ko-KR" sz="2400">
                <a:solidFill>
                  <a:schemeClr val="lt1"/>
                </a:solidFill>
                <a:latin typeface="Noto Sans KR"/>
                <a:ea typeface="Noto Sans KR"/>
                <a:cs typeface="Noto Sans KR"/>
                <a:sym typeface="Noto Sans KR"/>
              </a:rPr>
            </a:br>
            <a:endParaRPr sz="2400">
              <a:solidFill>
                <a:schemeClr val="lt1"/>
              </a:solidFill>
              <a:latin typeface="Noto Sans KR"/>
              <a:ea typeface="Noto Sans KR"/>
              <a:cs typeface="Noto Sans KR"/>
              <a:sym typeface="Noto Sans KR"/>
            </a:endParaRPr>
          </a:p>
          <a:p>
            <a:pPr indent="-381000" lvl="0" marL="457200" rtl="0" algn="l">
              <a:spcBef>
                <a:spcPts val="0"/>
              </a:spcBef>
              <a:spcAft>
                <a:spcPts val="0"/>
              </a:spcAft>
              <a:buClr>
                <a:schemeClr val="lt1"/>
              </a:buClr>
              <a:buSzPts val="2400"/>
              <a:buFont typeface="Noto Sans KR"/>
              <a:buChar char="-"/>
            </a:pPr>
            <a:r>
              <a:rPr lang="ko-KR" sz="2400">
                <a:solidFill>
                  <a:schemeClr val="lt1"/>
                </a:solidFill>
                <a:latin typeface="Noto Sans KR"/>
                <a:ea typeface="Noto Sans KR"/>
                <a:cs typeface="Noto Sans KR"/>
                <a:sym typeface="Noto Sans KR"/>
              </a:rPr>
              <a:t>Preserving 768 vector</a:t>
            </a:r>
            <a:br>
              <a:rPr lang="ko-KR" sz="2400">
                <a:solidFill>
                  <a:schemeClr val="lt1"/>
                </a:solidFill>
                <a:latin typeface="Noto Sans KR"/>
                <a:ea typeface="Noto Sans KR"/>
                <a:cs typeface="Noto Sans KR"/>
                <a:sym typeface="Noto Sans KR"/>
              </a:rPr>
            </a:br>
            <a:r>
              <a:rPr lang="ko-KR" sz="2400">
                <a:solidFill>
                  <a:schemeClr val="lt1"/>
                </a:solidFill>
                <a:latin typeface="Noto Sans KR"/>
                <a:ea typeface="Noto Sans KR"/>
                <a:cs typeface="Noto Sans KR"/>
                <a:sym typeface="Noto Sans KR"/>
              </a:rPr>
              <a:t>positional information</a:t>
            </a:r>
            <a:br>
              <a:rPr lang="ko-KR" sz="2400">
                <a:solidFill>
                  <a:schemeClr val="lt1"/>
                </a:solidFill>
                <a:latin typeface="Noto Sans KR"/>
                <a:ea typeface="Noto Sans KR"/>
                <a:cs typeface="Noto Sans KR"/>
                <a:sym typeface="Noto Sans KR"/>
              </a:rPr>
            </a:br>
            <a:endParaRPr sz="2400">
              <a:solidFill>
                <a:schemeClr val="lt1"/>
              </a:solidFill>
              <a:latin typeface="Noto Sans KR"/>
              <a:ea typeface="Noto Sans KR"/>
              <a:cs typeface="Noto Sans KR"/>
              <a:sym typeface="Noto Sans KR"/>
            </a:endParaRPr>
          </a:p>
        </p:txBody>
      </p:sp>
      <p:sp>
        <p:nvSpPr>
          <p:cNvPr id="552" name="Google Shape;552;g272e4ef035d_4_66"/>
          <p:cNvSpPr txBox="1"/>
          <p:nvPr/>
        </p:nvSpPr>
        <p:spPr>
          <a:xfrm>
            <a:off x="4843200" y="1511525"/>
            <a:ext cx="2505600" cy="5541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[PAD] not using</a:t>
            </a:r>
            <a:endParaRPr sz="2400">
              <a:solidFill>
                <a:schemeClr val="lt1"/>
              </a:solidFill>
              <a:latin typeface="Noto Sans KR"/>
              <a:ea typeface="Noto Sans KR"/>
              <a:cs typeface="Noto Sans KR"/>
              <a:sym typeface="Noto Sans KR"/>
            </a:endParaRPr>
          </a:p>
        </p:txBody>
      </p:sp>
      <p:cxnSp>
        <p:nvCxnSpPr>
          <p:cNvPr id="553" name="Google Shape;553;g272e4ef035d_4_66"/>
          <p:cNvCxnSpPr>
            <a:endCxn id="552" idx="2"/>
          </p:cNvCxnSpPr>
          <p:nvPr/>
        </p:nvCxnSpPr>
        <p:spPr>
          <a:xfrm rot="10800000">
            <a:off x="6096000" y="2065625"/>
            <a:ext cx="1161600" cy="1382100"/>
          </a:xfrm>
          <a:prstGeom prst="straightConnector1">
            <a:avLst/>
          </a:prstGeom>
          <a:noFill/>
          <a:ln cap="flat" cmpd="sng" w="38100">
            <a:solidFill>
              <a:schemeClr val="lt1"/>
            </a:solidFill>
            <a:prstDash val="solid"/>
            <a:round/>
            <a:headEnd len="med" w="med" type="none"/>
            <a:tailEnd len="med" w="med" type="triangle"/>
          </a:ln>
        </p:spPr>
      </p:cxnSp>
      <p:sp>
        <p:nvSpPr>
          <p:cNvPr id="554" name="Google Shape;554;g272e4ef035d_4_66"/>
          <p:cNvSpPr txBox="1"/>
          <p:nvPr/>
        </p:nvSpPr>
        <p:spPr>
          <a:xfrm>
            <a:off x="8758875" y="433475"/>
            <a:ext cx="2049900" cy="923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Sequence wise pooling</a:t>
            </a:r>
            <a:endParaRPr sz="2400">
              <a:solidFill>
                <a:schemeClr val="lt1"/>
              </a:solidFill>
              <a:latin typeface="Noto Sans KR"/>
              <a:ea typeface="Noto Sans KR"/>
              <a:cs typeface="Noto Sans KR"/>
              <a:sym typeface="Noto Sans KR"/>
            </a:endParaRPr>
          </a:p>
        </p:txBody>
      </p:sp>
      <p:cxnSp>
        <p:nvCxnSpPr>
          <p:cNvPr id="555" name="Google Shape;555;g272e4ef035d_4_66"/>
          <p:cNvCxnSpPr>
            <a:endCxn id="554" idx="2"/>
          </p:cNvCxnSpPr>
          <p:nvPr/>
        </p:nvCxnSpPr>
        <p:spPr>
          <a:xfrm flipH="1" rot="10800000">
            <a:off x="9731925" y="1356875"/>
            <a:ext cx="51900" cy="496500"/>
          </a:xfrm>
          <a:prstGeom prst="straightConnector1">
            <a:avLst/>
          </a:prstGeom>
          <a:noFill/>
          <a:ln cap="flat" cmpd="sng" w="38100">
            <a:solidFill>
              <a:schemeClr val="lt1"/>
            </a:solidFill>
            <a:prstDash val="solid"/>
            <a:round/>
            <a:headEnd len="med" w="med" type="none"/>
            <a:tailEnd len="med" w="med" type="triangle"/>
          </a:ln>
        </p:spPr>
      </p:cxnSp>
      <p:cxnSp>
        <p:nvCxnSpPr>
          <p:cNvPr id="556" name="Google Shape;556;g272e4ef035d_4_66"/>
          <p:cNvCxnSpPr/>
          <p:nvPr/>
        </p:nvCxnSpPr>
        <p:spPr>
          <a:xfrm rot="10800000">
            <a:off x="5859975" y="3644350"/>
            <a:ext cx="590100" cy="0"/>
          </a:xfrm>
          <a:prstGeom prst="straightConnector1">
            <a:avLst/>
          </a:prstGeom>
          <a:noFill/>
          <a:ln cap="flat" cmpd="sng" w="28575">
            <a:solidFill>
              <a:srgbClr val="00FFFF"/>
            </a:solidFill>
            <a:prstDash val="solid"/>
            <a:round/>
            <a:headEnd len="med" w="med" type="none"/>
            <a:tailEnd len="med" w="med" type="triangle"/>
          </a:ln>
        </p:spPr>
      </p:cxnSp>
      <p:cxnSp>
        <p:nvCxnSpPr>
          <p:cNvPr id="557" name="Google Shape;557;g272e4ef035d_4_66"/>
          <p:cNvCxnSpPr/>
          <p:nvPr/>
        </p:nvCxnSpPr>
        <p:spPr>
          <a:xfrm rot="10800000">
            <a:off x="6022725" y="3496500"/>
            <a:ext cx="590100" cy="0"/>
          </a:xfrm>
          <a:prstGeom prst="straightConnector1">
            <a:avLst/>
          </a:prstGeom>
          <a:noFill/>
          <a:ln cap="flat" cmpd="sng" w="28575">
            <a:solidFill>
              <a:srgbClr val="00FFFF"/>
            </a:solidFill>
            <a:prstDash val="solid"/>
            <a:round/>
            <a:headEnd len="med" w="med" type="none"/>
            <a:tailEnd len="med" w="med" type="triangle"/>
          </a:ln>
        </p:spPr>
      </p:cxnSp>
      <p:cxnSp>
        <p:nvCxnSpPr>
          <p:cNvPr id="558" name="Google Shape;558;g272e4ef035d_4_66"/>
          <p:cNvCxnSpPr/>
          <p:nvPr/>
        </p:nvCxnSpPr>
        <p:spPr>
          <a:xfrm rot="10800000">
            <a:off x="6175125" y="3344100"/>
            <a:ext cx="590100" cy="0"/>
          </a:xfrm>
          <a:prstGeom prst="straightConnector1">
            <a:avLst/>
          </a:prstGeom>
          <a:noFill/>
          <a:ln cap="flat" cmpd="sng" w="28575">
            <a:solidFill>
              <a:srgbClr val="00FFFF"/>
            </a:solidFill>
            <a:prstDash val="solid"/>
            <a:round/>
            <a:headEnd len="med" w="med" type="none"/>
            <a:tailEnd len="med" w="med" type="triangle"/>
          </a:ln>
        </p:spPr>
      </p:cxnSp>
      <p:sp>
        <p:nvSpPr>
          <p:cNvPr id="559" name="Google Shape;559;g272e4ef035d_4_66"/>
          <p:cNvSpPr txBox="1"/>
          <p:nvPr/>
        </p:nvSpPr>
        <p:spPr>
          <a:xfrm>
            <a:off x="4588725" y="5636125"/>
            <a:ext cx="3458100" cy="5541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conv for weigh sharing</a:t>
            </a:r>
            <a:endParaRPr sz="2400">
              <a:solidFill>
                <a:schemeClr val="lt1"/>
              </a:solidFill>
              <a:latin typeface="Noto Sans KR"/>
              <a:ea typeface="Noto Sans KR"/>
              <a:cs typeface="Noto Sans KR"/>
              <a:sym typeface="Noto Sans KR"/>
            </a:endParaRPr>
          </a:p>
        </p:txBody>
      </p:sp>
      <p:cxnSp>
        <p:nvCxnSpPr>
          <p:cNvPr id="560" name="Google Shape;560;g272e4ef035d_4_66"/>
          <p:cNvCxnSpPr>
            <a:endCxn id="559" idx="0"/>
          </p:cNvCxnSpPr>
          <p:nvPr/>
        </p:nvCxnSpPr>
        <p:spPr>
          <a:xfrm flipH="1">
            <a:off x="6317775" y="3934225"/>
            <a:ext cx="3165900" cy="1701900"/>
          </a:xfrm>
          <a:prstGeom prst="straightConnector1">
            <a:avLst/>
          </a:prstGeom>
          <a:noFill/>
          <a:ln cap="flat" cmpd="sng" w="38100">
            <a:solidFill>
              <a:schemeClr val="lt1"/>
            </a:solidFill>
            <a:prstDash val="solid"/>
            <a:round/>
            <a:headEnd len="med" w="med" type="none"/>
            <a:tailEnd len="med" w="med" type="triangle"/>
          </a:ln>
        </p:spPr>
      </p:cxnSp>
      <p:sp>
        <p:nvSpPr>
          <p:cNvPr id="561" name="Google Shape;561;g272e4ef035d_4_66"/>
          <p:cNvSpPr txBox="1"/>
          <p:nvPr/>
        </p:nvSpPr>
        <p:spPr>
          <a:xfrm>
            <a:off x="8562175" y="6046325"/>
            <a:ext cx="3458100" cy="4311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600">
                <a:solidFill>
                  <a:schemeClr val="lt1"/>
                </a:solidFill>
                <a:latin typeface="Noto Sans KR"/>
                <a:ea typeface="Noto Sans KR"/>
                <a:cs typeface="Noto Sans KR"/>
                <a:sym typeface="Noto Sans KR"/>
              </a:rPr>
              <a:t>MLP for correlation btw emotions</a:t>
            </a:r>
            <a:endParaRPr sz="1600">
              <a:solidFill>
                <a:schemeClr val="lt1"/>
              </a:solidFill>
              <a:latin typeface="Noto Sans KR"/>
              <a:ea typeface="Noto Sans KR"/>
              <a:cs typeface="Noto Sans KR"/>
              <a:sym typeface="Noto Sans KR"/>
            </a:endParaRPr>
          </a:p>
        </p:txBody>
      </p:sp>
      <p:cxnSp>
        <p:nvCxnSpPr>
          <p:cNvPr id="562" name="Google Shape;562;g272e4ef035d_4_66"/>
          <p:cNvCxnSpPr>
            <a:endCxn id="561" idx="0"/>
          </p:cNvCxnSpPr>
          <p:nvPr/>
        </p:nvCxnSpPr>
        <p:spPr>
          <a:xfrm>
            <a:off x="10208425" y="5021225"/>
            <a:ext cx="82800" cy="1025100"/>
          </a:xfrm>
          <a:prstGeom prst="straightConnector1">
            <a:avLst/>
          </a:prstGeom>
          <a:noFill/>
          <a:ln cap="flat" cmpd="sng" w="19050">
            <a:solidFill>
              <a:schemeClr val="lt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566" name="Shape 566"/>
        <p:cNvGrpSpPr/>
        <p:nvPr/>
      </p:nvGrpSpPr>
      <p:grpSpPr>
        <a:xfrm>
          <a:off x="0" y="0"/>
          <a:ext cx="0" cy="0"/>
          <a:chOff x="0" y="0"/>
          <a:chExt cx="0" cy="0"/>
        </a:xfrm>
      </p:grpSpPr>
      <p:sp>
        <p:nvSpPr>
          <p:cNvPr id="567" name="Google Shape;567;g272f92ed385_0_144"/>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Best Model = Architecture 2 (proposed)</a:t>
            </a:r>
            <a:endParaRPr/>
          </a:p>
        </p:txBody>
      </p:sp>
      <p:sp>
        <p:nvSpPr>
          <p:cNvPr id="568" name="Google Shape;568;g272f92ed385_0_14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lnSpcReduction="20000"/>
          </a:bodyPr>
          <a:lstStyle/>
          <a:p>
            <a:pPr indent="0" lvl="0" marL="0" rtl="0" algn="l">
              <a:spcBef>
                <a:spcPts val="0"/>
              </a:spcBef>
              <a:spcAft>
                <a:spcPts val="0"/>
              </a:spcAft>
              <a:buNone/>
            </a:pPr>
            <a:r>
              <a:rPr lang="ko-KR" sz="1800">
                <a:solidFill>
                  <a:srgbClr val="FFFFFF"/>
                </a:solidFill>
                <a:latin typeface="Courier New"/>
                <a:ea typeface="Courier New"/>
                <a:cs typeface="Courier New"/>
                <a:sym typeface="Courier New"/>
              </a:rPr>
              <a:t>input_ids shape :  torch.Size([2, 16])</a:t>
            </a:r>
            <a:endParaRPr sz="18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sz="18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ko-KR" sz="1800">
                <a:solidFill>
                  <a:srgbClr val="FFFFFF"/>
                </a:solidFill>
                <a:latin typeface="Courier New"/>
                <a:ea typeface="Courier New"/>
                <a:cs typeface="Courier New"/>
                <a:sym typeface="Courier New"/>
              </a:rPr>
              <a:t>hidden_states:  torch.Size([2, 16, 768])</a:t>
            </a:r>
            <a:endParaRPr sz="18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sz="18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ko-KR" sz="1800">
                <a:solidFill>
                  <a:srgbClr val="FFFFFF"/>
                </a:solidFill>
                <a:latin typeface="Courier New"/>
                <a:ea typeface="Courier New"/>
                <a:cs typeface="Courier New"/>
                <a:sym typeface="Courier New"/>
              </a:rPr>
              <a:t>attention_mask shape :  torch.Size([2, 16])</a:t>
            </a:r>
            <a:endParaRPr sz="18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sz="18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ko-KR" sz="1800">
                <a:solidFill>
                  <a:srgbClr val="FFFFFF"/>
                </a:solidFill>
                <a:latin typeface="Courier New"/>
                <a:ea typeface="Courier New"/>
                <a:cs typeface="Courier New"/>
                <a:sym typeface="Courier New"/>
              </a:rPr>
              <a:t>(hidden) mean_pooled_vector shape :  torch.Size([2, 15, 768])</a:t>
            </a:r>
            <a:endParaRPr sz="18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sz="18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ko-KR" sz="1800">
                <a:solidFill>
                  <a:srgbClr val="FFFFFF"/>
                </a:solidFill>
                <a:latin typeface="Courier New"/>
                <a:ea typeface="Courier New"/>
                <a:cs typeface="Courier New"/>
                <a:sym typeface="Courier New"/>
              </a:rPr>
              <a:t>mean_pooled_vector shape :  torch.Size([2, 768])</a:t>
            </a:r>
            <a:endParaRPr sz="18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sz="18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ko-KR" sz="1800">
                <a:solidFill>
                  <a:srgbClr val="FFFFFF"/>
                </a:solidFill>
                <a:latin typeface="Courier New"/>
                <a:ea typeface="Courier New"/>
                <a:cs typeface="Courier New"/>
                <a:sym typeface="Courier New"/>
              </a:rPr>
              <a:t>concatenated_vector shape:  torch.Size([2, 3, 768])</a:t>
            </a:r>
            <a:endParaRPr sz="18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sz="18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ko-KR" sz="1800">
                <a:solidFill>
                  <a:srgbClr val="FFFFFF"/>
                </a:solidFill>
                <a:latin typeface="Courier New"/>
                <a:ea typeface="Courier New"/>
                <a:cs typeface="Courier New"/>
                <a:sym typeface="Courier New"/>
              </a:rPr>
              <a:t>conv_output shape:  torch.Size([2, 1, 768])</a:t>
            </a:r>
            <a:endParaRPr sz="18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sz="18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ko-KR" sz="1800">
                <a:solidFill>
                  <a:srgbClr val="FFFFFF"/>
                </a:solidFill>
                <a:latin typeface="Courier New"/>
                <a:ea typeface="Courier New"/>
                <a:cs typeface="Courier New"/>
                <a:sym typeface="Courier New"/>
              </a:rPr>
              <a:t>logits shape:  torch.Size([2, 60])</a:t>
            </a:r>
            <a:endParaRPr sz="3200">
              <a:solidFill>
                <a:srgbClr val="FFFFFF"/>
              </a:solidFill>
            </a:endParaRPr>
          </a:p>
        </p:txBody>
      </p:sp>
      <p:sp>
        <p:nvSpPr>
          <p:cNvPr id="569" name="Google Shape;569;g272f92ed385_0_144"/>
          <p:cNvSpPr/>
          <p:nvPr/>
        </p:nvSpPr>
        <p:spPr>
          <a:xfrm>
            <a:off x="387650" y="2669225"/>
            <a:ext cx="9104100" cy="1473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570" name="Google Shape;570;g272f92ed385_0_144"/>
          <p:cNvSpPr txBox="1"/>
          <p:nvPr/>
        </p:nvSpPr>
        <p:spPr>
          <a:xfrm>
            <a:off x="9580350" y="3128675"/>
            <a:ext cx="169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2번 과정</a:t>
            </a:r>
            <a:endParaRPr sz="2400">
              <a:solidFill>
                <a:schemeClr val="lt1"/>
              </a:solidFill>
              <a:latin typeface="Noto Sans KR"/>
              <a:ea typeface="Noto Sans KR"/>
              <a:cs typeface="Noto Sans KR"/>
              <a:sym typeface="Noto Sans KR"/>
            </a:endParaRPr>
          </a:p>
        </p:txBody>
      </p:sp>
      <p:sp>
        <p:nvSpPr>
          <p:cNvPr id="571" name="Google Shape;571;g272f92ed385_0_144"/>
          <p:cNvSpPr/>
          <p:nvPr/>
        </p:nvSpPr>
        <p:spPr>
          <a:xfrm>
            <a:off x="6335225" y="4241950"/>
            <a:ext cx="398700" cy="398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cxnSp>
        <p:nvCxnSpPr>
          <p:cNvPr id="572" name="Google Shape;572;g272f92ed385_0_144"/>
          <p:cNvCxnSpPr>
            <a:stCxn id="571" idx="5"/>
          </p:cNvCxnSpPr>
          <p:nvPr/>
        </p:nvCxnSpPr>
        <p:spPr>
          <a:xfrm>
            <a:off x="6675537" y="4582262"/>
            <a:ext cx="745200" cy="335400"/>
          </a:xfrm>
          <a:prstGeom prst="straightConnector1">
            <a:avLst/>
          </a:prstGeom>
          <a:noFill/>
          <a:ln cap="flat" cmpd="sng" w="9525">
            <a:solidFill>
              <a:schemeClr val="lt1"/>
            </a:solidFill>
            <a:prstDash val="solid"/>
            <a:round/>
            <a:headEnd len="med" w="med" type="none"/>
            <a:tailEnd len="med" w="med" type="triangle"/>
          </a:ln>
        </p:spPr>
      </p:cxnSp>
      <p:sp>
        <p:nvSpPr>
          <p:cNvPr id="573" name="Google Shape;573;g272f92ed385_0_144"/>
          <p:cNvSpPr txBox="1"/>
          <p:nvPr/>
        </p:nvSpPr>
        <p:spPr>
          <a:xfrm>
            <a:off x="7488450" y="4752750"/>
            <a:ext cx="201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concat 결과</a:t>
            </a:r>
            <a:endParaRPr sz="2400">
              <a:solidFill>
                <a:schemeClr val="lt1"/>
              </a:solidFill>
              <a:latin typeface="Noto Sans KR"/>
              <a:ea typeface="Noto Sans KR"/>
              <a:cs typeface="Noto Sans KR"/>
              <a:sym typeface="Noto Sans KR"/>
            </a:endParaRPr>
          </a:p>
        </p:txBody>
      </p:sp>
      <p:sp>
        <p:nvSpPr>
          <p:cNvPr id="574" name="Google Shape;574;g272f92ed385_0_144"/>
          <p:cNvSpPr/>
          <p:nvPr/>
        </p:nvSpPr>
        <p:spPr>
          <a:xfrm>
            <a:off x="5192225" y="4699150"/>
            <a:ext cx="398700" cy="398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cxnSp>
        <p:nvCxnSpPr>
          <p:cNvPr id="575" name="Google Shape;575;g272f92ed385_0_144"/>
          <p:cNvCxnSpPr>
            <a:stCxn id="574" idx="5"/>
          </p:cNvCxnSpPr>
          <p:nvPr/>
        </p:nvCxnSpPr>
        <p:spPr>
          <a:xfrm>
            <a:off x="5532537" y="5039462"/>
            <a:ext cx="745200" cy="335400"/>
          </a:xfrm>
          <a:prstGeom prst="straightConnector1">
            <a:avLst/>
          </a:prstGeom>
          <a:noFill/>
          <a:ln cap="flat" cmpd="sng" w="9525">
            <a:solidFill>
              <a:schemeClr val="lt1"/>
            </a:solidFill>
            <a:prstDash val="solid"/>
            <a:round/>
            <a:headEnd len="med" w="med" type="none"/>
            <a:tailEnd len="med" w="med" type="triangle"/>
          </a:ln>
        </p:spPr>
      </p:cxnSp>
      <p:sp>
        <p:nvSpPr>
          <p:cNvPr id="576" name="Google Shape;576;g272f92ed385_0_144"/>
          <p:cNvSpPr txBox="1"/>
          <p:nvPr/>
        </p:nvSpPr>
        <p:spPr>
          <a:xfrm>
            <a:off x="6345450" y="5209950"/>
            <a:ext cx="201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conv</a:t>
            </a:r>
            <a:r>
              <a:rPr lang="ko-KR" sz="2400">
                <a:solidFill>
                  <a:schemeClr val="lt1"/>
                </a:solidFill>
                <a:latin typeface="Noto Sans KR"/>
                <a:ea typeface="Noto Sans KR"/>
                <a:cs typeface="Noto Sans KR"/>
                <a:sym typeface="Noto Sans KR"/>
              </a:rPr>
              <a:t> 결과</a:t>
            </a:r>
            <a:endParaRPr sz="2400">
              <a:solidFill>
                <a:schemeClr val="lt1"/>
              </a:solidFill>
              <a:latin typeface="Noto Sans KR"/>
              <a:ea typeface="Noto Sans KR"/>
              <a:cs typeface="Noto Sans KR"/>
              <a:sym typeface="Noto Sans KR"/>
            </a:endParaRPr>
          </a:p>
        </p:txBody>
      </p:sp>
      <p:sp>
        <p:nvSpPr>
          <p:cNvPr id="577" name="Google Shape;577;g272f92ed385_0_144"/>
          <p:cNvSpPr/>
          <p:nvPr/>
        </p:nvSpPr>
        <p:spPr>
          <a:xfrm>
            <a:off x="4582625" y="5232550"/>
            <a:ext cx="398700" cy="398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cxnSp>
        <p:nvCxnSpPr>
          <p:cNvPr id="578" name="Google Shape;578;g272f92ed385_0_144"/>
          <p:cNvCxnSpPr>
            <a:stCxn id="577" idx="5"/>
          </p:cNvCxnSpPr>
          <p:nvPr/>
        </p:nvCxnSpPr>
        <p:spPr>
          <a:xfrm>
            <a:off x="4922937" y="5572862"/>
            <a:ext cx="745200" cy="335400"/>
          </a:xfrm>
          <a:prstGeom prst="straightConnector1">
            <a:avLst/>
          </a:prstGeom>
          <a:noFill/>
          <a:ln cap="flat" cmpd="sng" w="9525">
            <a:solidFill>
              <a:schemeClr val="lt1"/>
            </a:solidFill>
            <a:prstDash val="solid"/>
            <a:round/>
            <a:headEnd len="med" w="med" type="none"/>
            <a:tailEnd len="med" w="med" type="triangle"/>
          </a:ln>
        </p:spPr>
      </p:cxnSp>
      <p:sp>
        <p:nvSpPr>
          <p:cNvPr id="579" name="Google Shape;579;g272f92ed385_0_144"/>
          <p:cNvSpPr txBox="1"/>
          <p:nvPr/>
        </p:nvSpPr>
        <p:spPr>
          <a:xfrm>
            <a:off x="5735850" y="5743350"/>
            <a:ext cx="201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mlp</a:t>
            </a:r>
            <a:r>
              <a:rPr lang="ko-KR" sz="2400">
                <a:solidFill>
                  <a:schemeClr val="lt1"/>
                </a:solidFill>
                <a:latin typeface="Noto Sans KR"/>
                <a:ea typeface="Noto Sans KR"/>
                <a:cs typeface="Noto Sans KR"/>
                <a:sym typeface="Noto Sans KR"/>
              </a:rPr>
              <a:t> 결과</a:t>
            </a:r>
            <a:endParaRPr sz="2400">
              <a:solidFill>
                <a:schemeClr val="lt1"/>
              </a:solidFill>
              <a:latin typeface="Noto Sans KR"/>
              <a:ea typeface="Noto Sans KR"/>
              <a:cs typeface="Noto Sans KR"/>
              <a:sym typeface="Noto Sans K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272e4ef035d_4_0"/>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Architecture 2 Training log</a:t>
            </a:r>
            <a:endParaRPr/>
          </a:p>
        </p:txBody>
      </p:sp>
      <p:pic>
        <p:nvPicPr>
          <p:cNvPr id="585" name="Google Shape;585;g272e4ef035d_4_0"/>
          <p:cNvPicPr preferRelativeResize="0"/>
          <p:nvPr/>
        </p:nvPicPr>
        <p:blipFill>
          <a:blip r:embed="rId3">
            <a:alphaModFix/>
          </a:blip>
          <a:stretch>
            <a:fillRect/>
          </a:stretch>
        </p:blipFill>
        <p:spPr>
          <a:xfrm>
            <a:off x="611926" y="1634837"/>
            <a:ext cx="5074291" cy="2792662"/>
          </a:xfrm>
          <a:prstGeom prst="rect">
            <a:avLst/>
          </a:prstGeom>
          <a:noFill/>
          <a:ln>
            <a:noFill/>
          </a:ln>
        </p:spPr>
      </p:pic>
      <p:pic>
        <p:nvPicPr>
          <p:cNvPr id="586" name="Google Shape;586;g272e4ef035d_4_0"/>
          <p:cNvPicPr preferRelativeResize="0"/>
          <p:nvPr/>
        </p:nvPicPr>
        <p:blipFill>
          <a:blip r:embed="rId4">
            <a:alphaModFix/>
          </a:blip>
          <a:stretch>
            <a:fillRect/>
          </a:stretch>
        </p:blipFill>
        <p:spPr>
          <a:xfrm>
            <a:off x="6570050" y="1634825"/>
            <a:ext cx="5074300" cy="2819069"/>
          </a:xfrm>
          <a:prstGeom prst="rect">
            <a:avLst/>
          </a:prstGeom>
          <a:noFill/>
          <a:ln>
            <a:noFill/>
          </a:ln>
        </p:spPr>
      </p:pic>
      <p:pic>
        <p:nvPicPr>
          <p:cNvPr id="587" name="Google Shape;587;g272e4ef035d_4_0"/>
          <p:cNvPicPr preferRelativeResize="0"/>
          <p:nvPr/>
        </p:nvPicPr>
        <p:blipFill>
          <a:blip r:embed="rId5">
            <a:alphaModFix/>
          </a:blip>
          <a:stretch>
            <a:fillRect/>
          </a:stretch>
        </p:blipFill>
        <p:spPr>
          <a:xfrm>
            <a:off x="3137388" y="4762303"/>
            <a:ext cx="2548825" cy="1424450"/>
          </a:xfrm>
          <a:prstGeom prst="rect">
            <a:avLst/>
          </a:prstGeom>
          <a:noFill/>
          <a:ln>
            <a:noFill/>
          </a:ln>
        </p:spPr>
      </p:pic>
      <p:pic>
        <p:nvPicPr>
          <p:cNvPr id="588" name="Google Shape;588;g272e4ef035d_4_0"/>
          <p:cNvPicPr preferRelativeResize="0"/>
          <p:nvPr/>
        </p:nvPicPr>
        <p:blipFill>
          <a:blip r:embed="rId6">
            <a:alphaModFix/>
          </a:blip>
          <a:stretch>
            <a:fillRect/>
          </a:stretch>
        </p:blipFill>
        <p:spPr>
          <a:xfrm>
            <a:off x="9119737" y="4762300"/>
            <a:ext cx="2524617" cy="14244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272e4ef035d_4_89"/>
          <p:cNvSpPr txBox="1"/>
          <p:nvPr>
            <p:ph type="title"/>
          </p:nvPr>
        </p:nvSpPr>
        <p:spPr>
          <a:xfrm>
            <a:off x="216725" y="2826150"/>
            <a:ext cx="3163800" cy="12057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ko-KR"/>
              <a:t>Architecture 2 </a:t>
            </a:r>
            <a:endParaRPr/>
          </a:p>
          <a:p>
            <a:pPr indent="0" lvl="0" marL="0" rtl="0" algn="ctr">
              <a:spcBef>
                <a:spcPts val="0"/>
              </a:spcBef>
              <a:spcAft>
                <a:spcPts val="0"/>
              </a:spcAft>
              <a:buNone/>
            </a:pPr>
            <a:r>
              <a:rPr lang="ko-KR"/>
              <a:t>Results</a:t>
            </a:r>
            <a:endParaRPr/>
          </a:p>
        </p:txBody>
      </p:sp>
      <p:sp>
        <p:nvSpPr>
          <p:cNvPr id="594" name="Google Shape;594;g272e4ef035d_4_89"/>
          <p:cNvSpPr txBox="1"/>
          <p:nvPr/>
        </p:nvSpPr>
        <p:spPr>
          <a:xfrm>
            <a:off x="5660150" y="502100"/>
            <a:ext cx="1695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2000">
                <a:solidFill>
                  <a:srgbClr val="63D298"/>
                </a:solidFill>
                <a:latin typeface="Noto Sans KR"/>
                <a:ea typeface="Noto Sans KR"/>
                <a:cs typeface="Noto Sans KR"/>
                <a:sym typeface="Noto Sans KR"/>
              </a:rPr>
              <a:t>버즈 - 가시</a:t>
            </a:r>
            <a:endParaRPr sz="2000">
              <a:solidFill>
                <a:srgbClr val="63D298"/>
              </a:solidFill>
              <a:latin typeface="Noto Sans KR"/>
              <a:ea typeface="Noto Sans KR"/>
              <a:cs typeface="Noto Sans KR"/>
              <a:sym typeface="Noto Sans KR"/>
            </a:endParaRPr>
          </a:p>
        </p:txBody>
      </p:sp>
      <p:sp>
        <p:nvSpPr>
          <p:cNvPr id="595" name="Google Shape;595;g272e4ef035d_4_89"/>
          <p:cNvSpPr txBox="1"/>
          <p:nvPr/>
        </p:nvSpPr>
        <p:spPr>
          <a:xfrm>
            <a:off x="9672200" y="502100"/>
            <a:ext cx="20262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2000">
                <a:solidFill>
                  <a:srgbClr val="63D298"/>
                </a:solidFill>
                <a:latin typeface="Noto Sans KR"/>
                <a:ea typeface="Noto Sans KR"/>
                <a:cs typeface="Noto Sans KR"/>
                <a:sym typeface="Noto Sans KR"/>
              </a:rPr>
              <a:t>싸이 - 예술이야</a:t>
            </a:r>
            <a:endParaRPr sz="2000">
              <a:solidFill>
                <a:srgbClr val="63D298"/>
              </a:solidFill>
              <a:latin typeface="Noto Sans KR"/>
              <a:ea typeface="Noto Sans KR"/>
              <a:cs typeface="Noto Sans KR"/>
              <a:sym typeface="Noto Sans KR"/>
            </a:endParaRPr>
          </a:p>
        </p:txBody>
      </p:sp>
      <p:pic>
        <p:nvPicPr>
          <p:cNvPr id="596" name="Google Shape;596;g272e4ef035d_4_89"/>
          <p:cNvPicPr preferRelativeResize="0"/>
          <p:nvPr/>
        </p:nvPicPr>
        <p:blipFill rotWithShape="1">
          <a:blip r:embed="rId3">
            <a:alphaModFix/>
          </a:blip>
          <a:srcRect b="0" l="0" r="12572" t="0"/>
          <a:stretch/>
        </p:blipFill>
        <p:spPr>
          <a:xfrm>
            <a:off x="3585475" y="994700"/>
            <a:ext cx="3770276" cy="5558502"/>
          </a:xfrm>
          <a:prstGeom prst="rect">
            <a:avLst/>
          </a:prstGeom>
          <a:noFill/>
          <a:ln>
            <a:noFill/>
          </a:ln>
        </p:spPr>
      </p:pic>
      <p:pic>
        <p:nvPicPr>
          <p:cNvPr id="597" name="Google Shape;597;g272e4ef035d_4_89"/>
          <p:cNvPicPr preferRelativeResize="0"/>
          <p:nvPr/>
        </p:nvPicPr>
        <p:blipFill>
          <a:blip r:embed="rId4">
            <a:alphaModFix/>
          </a:blip>
          <a:stretch>
            <a:fillRect/>
          </a:stretch>
        </p:blipFill>
        <p:spPr>
          <a:xfrm>
            <a:off x="7821348" y="994700"/>
            <a:ext cx="3877054" cy="5558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272e4ef035d_4_24"/>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Results Comparison</a:t>
            </a:r>
            <a:endParaRPr/>
          </a:p>
        </p:txBody>
      </p:sp>
      <p:pic>
        <p:nvPicPr>
          <p:cNvPr id="603" name="Google Shape;603;g272e4ef035d_4_24"/>
          <p:cNvPicPr preferRelativeResize="0"/>
          <p:nvPr/>
        </p:nvPicPr>
        <p:blipFill>
          <a:blip r:embed="rId3">
            <a:alphaModFix/>
          </a:blip>
          <a:stretch>
            <a:fillRect/>
          </a:stretch>
        </p:blipFill>
        <p:spPr>
          <a:xfrm>
            <a:off x="415600" y="2597750"/>
            <a:ext cx="4167000" cy="3643699"/>
          </a:xfrm>
          <a:prstGeom prst="rect">
            <a:avLst/>
          </a:prstGeom>
          <a:noFill/>
          <a:ln>
            <a:noFill/>
          </a:ln>
        </p:spPr>
      </p:pic>
      <p:pic>
        <p:nvPicPr>
          <p:cNvPr id="604" name="Google Shape;604;g272e4ef035d_4_24"/>
          <p:cNvPicPr preferRelativeResize="0"/>
          <p:nvPr/>
        </p:nvPicPr>
        <p:blipFill>
          <a:blip r:embed="rId4">
            <a:alphaModFix/>
          </a:blip>
          <a:stretch>
            <a:fillRect/>
          </a:stretch>
        </p:blipFill>
        <p:spPr>
          <a:xfrm>
            <a:off x="4930777" y="306301"/>
            <a:ext cx="3467984" cy="6001023"/>
          </a:xfrm>
          <a:prstGeom prst="rect">
            <a:avLst/>
          </a:prstGeom>
          <a:noFill/>
          <a:ln>
            <a:noFill/>
          </a:ln>
        </p:spPr>
      </p:pic>
      <p:pic>
        <p:nvPicPr>
          <p:cNvPr id="605" name="Google Shape;605;g272e4ef035d_4_24"/>
          <p:cNvPicPr preferRelativeResize="0"/>
          <p:nvPr/>
        </p:nvPicPr>
        <p:blipFill>
          <a:blip r:embed="rId5">
            <a:alphaModFix/>
          </a:blip>
          <a:stretch>
            <a:fillRect/>
          </a:stretch>
        </p:blipFill>
        <p:spPr>
          <a:xfrm>
            <a:off x="8577399" y="306302"/>
            <a:ext cx="3297934" cy="6001023"/>
          </a:xfrm>
          <a:prstGeom prst="rect">
            <a:avLst/>
          </a:prstGeom>
          <a:noFill/>
          <a:ln>
            <a:noFill/>
          </a:ln>
        </p:spPr>
      </p:pic>
      <p:pic>
        <p:nvPicPr>
          <p:cNvPr id="606" name="Google Shape;606;g272e4ef035d_4_24"/>
          <p:cNvPicPr preferRelativeResize="0"/>
          <p:nvPr/>
        </p:nvPicPr>
        <p:blipFill>
          <a:blip r:embed="rId6">
            <a:alphaModFix/>
          </a:blip>
          <a:stretch>
            <a:fillRect/>
          </a:stretch>
        </p:blipFill>
        <p:spPr>
          <a:xfrm>
            <a:off x="415600" y="1307300"/>
            <a:ext cx="1216025" cy="1216025"/>
          </a:xfrm>
          <a:prstGeom prst="rect">
            <a:avLst/>
          </a:prstGeom>
          <a:noFill/>
          <a:ln>
            <a:noFill/>
          </a:ln>
        </p:spPr>
      </p:pic>
      <p:sp>
        <p:nvSpPr>
          <p:cNvPr id="607" name="Google Shape;607;g272e4ef035d_4_24"/>
          <p:cNvSpPr txBox="1"/>
          <p:nvPr/>
        </p:nvSpPr>
        <p:spPr>
          <a:xfrm>
            <a:off x="1960775" y="1638263"/>
            <a:ext cx="223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창모 - 아름다워</a:t>
            </a:r>
            <a:endParaRPr sz="2400">
              <a:solidFill>
                <a:schemeClr val="lt1"/>
              </a:solidFill>
              <a:latin typeface="Noto Sans KR"/>
              <a:ea typeface="Noto Sans KR"/>
              <a:cs typeface="Noto Sans KR"/>
              <a:sym typeface="Noto Sans KR"/>
            </a:endParaRPr>
          </a:p>
        </p:txBody>
      </p:sp>
      <p:sp>
        <p:nvSpPr>
          <p:cNvPr id="608" name="Google Shape;608;g272e4ef035d_4_24"/>
          <p:cNvSpPr/>
          <p:nvPr/>
        </p:nvSpPr>
        <p:spPr>
          <a:xfrm>
            <a:off x="415600" y="3972525"/>
            <a:ext cx="1146000" cy="1299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09" name="Google Shape;609;g272e4ef035d_4_24"/>
          <p:cNvSpPr/>
          <p:nvPr/>
        </p:nvSpPr>
        <p:spPr>
          <a:xfrm>
            <a:off x="8577400" y="4789475"/>
            <a:ext cx="3297900" cy="14520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10" name="Google Shape;610;g272e4ef035d_4_24"/>
          <p:cNvSpPr txBox="1"/>
          <p:nvPr/>
        </p:nvSpPr>
        <p:spPr>
          <a:xfrm>
            <a:off x="4721063" y="3029763"/>
            <a:ext cx="3887400" cy="5541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감정간 통일성에 강점을 보임</a:t>
            </a:r>
            <a:endParaRPr sz="2400">
              <a:solidFill>
                <a:schemeClr val="lt1"/>
              </a:solidFill>
              <a:latin typeface="Noto Sans KR"/>
              <a:ea typeface="Noto Sans KR"/>
              <a:cs typeface="Noto Sans KR"/>
              <a:sym typeface="Noto Sans KR"/>
            </a:endParaRPr>
          </a:p>
        </p:txBody>
      </p:sp>
      <p:cxnSp>
        <p:nvCxnSpPr>
          <p:cNvPr id="611" name="Google Shape;611;g272e4ef035d_4_24"/>
          <p:cNvCxnSpPr>
            <a:endCxn id="610" idx="2"/>
          </p:cNvCxnSpPr>
          <p:nvPr/>
        </p:nvCxnSpPr>
        <p:spPr>
          <a:xfrm rot="10800000">
            <a:off x="6664763" y="3583863"/>
            <a:ext cx="1941000" cy="1222800"/>
          </a:xfrm>
          <a:prstGeom prst="straightConnector1">
            <a:avLst/>
          </a:prstGeom>
          <a:noFill/>
          <a:ln cap="flat" cmpd="sng" w="38100">
            <a:solidFill>
              <a:schemeClr val="lt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0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2e24225347e_0_36"/>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Results </a:t>
            </a:r>
            <a:endParaRPr/>
          </a:p>
        </p:txBody>
      </p:sp>
      <p:pic>
        <p:nvPicPr>
          <p:cNvPr id="617" name="Google Shape;617;g2e24225347e_0_36"/>
          <p:cNvPicPr preferRelativeResize="0"/>
          <p:nvPr/>
        </p:nvPicPr>
        <p:blipFill>
          <a:blip r:embed="rId3">
            <a:alphaModFix/>
          </a:blip>
          <a:stretch>
            <a:fillRect/>
          </a:stretch>
        </p:blipFill>
        <p:spPr>
          <a:xfrm>
            <a:off x="7937625" y="1509275"/>
            <a:ext cx="3419000" cy="4901776"/>
          </a:xfrm>
          <a:prstGeom prst="rect">
            <a:avLst/>
          </a:prstGeom>
          <a:noFill/>
          <a:ln>
            <a:noFill/>
          </a:ln>
        </p:spPr>
      </p:pic>
      <p:pic>
        <p:nvPicPr>
          <p:cNvPr id="618" name="Google Shape;618;g2e24225347e_0_36"/>
          <p:cNvPicPr preferRelativeResize="0"/>
          <p:nvPr/>
        </p:nvPicPr>
        <p:blipFill>
          <a:blip r:embed="rId4">
            <a:alphaModFix/>
          </a:blip>
          <a:stretch>
            <a:fillRect/>
          </a:stretch>
        </p:blipFill>
        <p:spPr>
          <a:xfrm>
            <a:off x="415599" y="3846624"/>
            <a:ext cx="3383100" cy="2564424"/>
          </a:xfrm>
          <a:prstGeom prst="rect">
            <a:avLst/>
          </a:prstGeom>
          <a:noFill/>
          <a:ln>
            <a:noFill/>
          </a:ln>
        </p:spPr>
      </p:pic>
      <p:pic>
        <p:nvPicPr>
          <p:cNvPr id="619" name="Google Shape;619;g2e24225347e_0_36"/>
          <p:cNvPicPr preferRelativeResize="0"/>
          <p:nvPr/>
        </p:nvPicPr>
        <p:blipFill>
          <a:blip r:embed="rId5">
            <a:alphaModFix/>
          </a:blip>
          <a:stretch>
            <a:fillRect/>
          </a:stretch>
        </p:blipFill>
        <p:spPr>
          <a:xfrm>
            <a:off x="4098775" y="1509275"/>
            <a:ext cx="3383100" cy="4901779"/>
          </a:xfrm>
          <a:prstGeom prst="rect">
            <a:avLst/>
          </a:prstGeom>
          <a:noFill/>
          <a:ln>
            <a:noFill/>
          </a:ln>
        </p:spPr>
      </p:pic>
      <p:pic>
        <p:nvPicPr>
          <p:cNvPr id="620" name="Google Shape;620;g2e24225347e_0_36"/>
          <p:cNvPicPr preferRelativeResize="0"/>
          <p:nvPr/>
        </p:nvPicPr>
        <p:blipFill>
          <a:blip r:embed="rId6">
            <a:alphaModFix/>
          </a:blip>
          <a:stretch>
            <a:fillRect/>
          </a:stretch>
        </p:blipFill>
        <p:spPr>
          <a:xfrm>
            <a:off x="415600" y="1768223"/>
            <a:ext cx="1667050" cy="1667050"/>
          </a:xfrm>
          <a:prstGeom prst="rect">
            <a:avLst/>
          </a:prstGeom>
          <a:noFill/>
          <a:ln>
            <a:noFill/>
          </a:ln>
        </p:spPr>
      </p:pic>
      <p:sp>
        <p:nvSpPr>
          <p:cNvPr id="621" name="Google Shape;621;g2e24225347e_0_36"/>
          <p:cNvSpPr txBox="1"/>
          <p:nvPr/>
        </p:nvSpPr>
        <p:spPr>
          <a:xfrm>
            <a:off x="2225850" y="2140050"/>
            <a:ext cx="1925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싸이</a:t>
            </a:r>
            <a:endParaRPr sz="2400">
              <a:solidFill>
                <a:schemeClr val="lt1"/>
              </a:solidFill>
              <a:latin typeface="Noto Sans KR"/>
              <a:ea typeface="Noto Sans KR"/>
              <a:cs typeface="Noto Sans KR"/>
              <a:sym typeface="Noto Sans KR"/>
            </a:endParaRPr>
          </a:p>
          <a:p>
            <a:pPr indent="-381000" lvl="0" marL="457200" rtl="0" algn="l">
              <a:spcBef>
                <a:spcPts val="0"/>
              </a:spcBef>
              <a:spcAft>
                <a:spcPts val="0"/>
              </a:spcAft>
              <a:buClr>
                <a:schemeClr val="lt1"/>
              </a:buClr>
              <a:buSzPts val="2400"/>
              <a:buFont typeface="Noto Sans KR"/>
              <a:buChar char="-"/>
            </a:pPr>
            <a:r>
              <a:rPr lang="ko-KR" sz="2400">
                <a:solidFill>
                  <a:schemeClr val="lt1"/>
                </a:solidFill>
                <a:latin typeface="Noto Sans KR"/>
                <a:ea typeface="Noto Sans KR"/>
                <a:cs typeface="Noto Sans KR"/>
                <a:sym typeface="Noto Sans KR"/>
              </a:rPr>
              <a:t>예술이야</a:t>
            </a:r>
            <a:endParaRPr sz="2400">
              <a:solidFill>
                <a:schemeClr val="lt1"/>
              </a:solidFill>
              <a:latin typeface="Noto Sans KR"/>
              <a:ea typeface="Noto Sans KR"/>
              <a:cs typeface="Noto Sans KR"/>
              <a:sym typeface="Noto Sans KR"/>
            </a:endParaRPr>
          </a:p>
        </p:txBody>
      </p:sp>
      <p:sp>
        <p:nvSpPr>
          <p:cNvPr id="622" name="Google Shape;622;g2e24225347e_0_36"/>
          <p:cNvSpPr/>
          <p:nvPr/>
        </p:nvSpPr>
        <p:spPr>
          <a:xfrm>
            <a:off x="415600" y="5792525"/>
            <a:ext cx="581100" cy="618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23" name="Google Shape;623;g2e24225347e_0_36"/>
          <p:cNvSpPr/>
          <p:nvPr/>
        </p:nvSpPr>
        <p:spPr>
          <a:xfrm>
            <a:off x="7937625" y="5173925"/>
            <a:ext cx="2639700" cy="11280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272f92ed385_0_113"/>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Evaluations Results</a:t>
            </a:r>
            <a:endParaRPr/>
          </a:p>
        </p:txBody>
      </p:sp>
      <p:pic>
        <p:nvPicPr>
          <p:cNvPr id="629" name="Google Shape;629;g272f92ed385_0_113"/>
          <p:cNvPicPr preferRelativeResize="0"/>
          <p:nvPr/>
        </p:nvPicPr>
        <p:blipFill>
          <a:blip r:embed="rId3">
            <a:alphaModFix/>
          </a:blip>
          <a:stretch>
            <a:fillRect/>
          </a:stretch>
        </p:blipFill>
        <p:spPr>
          <a:xfrm>
            <a:off x="296375" y="1642167"/>
            <a:ext cx="5400675" cy="4333875"/>
          </a:xfrm>
          <a:prstGeom prst="rect">
            <a:avLst/>
          </a:prstGeom>
          <a:noFill/>
          <a:ln>
            <a:noFill/>
          </a:ln>
        </p:spPr>
      </p:pic>
      <p:pic>
        <p:nvPicPr>
          <p:cNvPr id="630" name="Google Shape;630;g272f92ed385_0_113"/>
          <p:cNvPicPr preferRelativeResize="0"/>
          <p:nvPr/>
        </p:nvPicPr>
        <p:blipFill>
          <a:blip r:embed="rId4">
            <a:alphaModFix/>
          </a:blip>
          <a:stretch>
            <a:fillRect/>
          </a:stretch>
        </p:blipFill>
        <p:spPr>
          <a:xfrm>
            <a:off x="5955809" y="1642175"/>
            <a:ext cx="5781565" cy="4333875"/>
          </a:xfrm>
          <a:prstGeom prst="rect">
            <a:avLst/>
          </a:prstGeom>
          <a:noFill/>
          <a:ln>
            <a:noFill/>
          </a:ln>
        </p:spPr>
      </p:pic>
      <p:pic>
        <p:nvPicPr>
          <p:cNvPr id="631" name="Google Shape;631;g272f92ed385_0_113"/>
          <p:cNvPicPr preferRelativeResize="0"/>
          <p:nvPr/>
        </p:nvPicPr>
        <p:blipFill>
          <a:blip r:embed="rId5">
            <a:alphaModFix/>
          </a:blip>
          <a:stretch>
            <a:fillRect/>
          </a:stretch>
        </p:blipFill>
        <p:spPr>
          <a:xfrm>
            <a:off x="4048788" y="1761900"/>
            <a:ext cx="4094423" cy="40944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g272f92ed385_0_57"/>
          <p:cNvSpPr txBox="1"/>
          <p:nvPr>
            <p:ph type="title"/>
          </p:nvPr>
        </p:nvSpPr>
        <p:spPr>
          <a:xfrm>
            <a:off x="415650" y="305417"/>
            <a:ext cx="113607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ko-KR"/>
              <a:t>감정</a:t>
            </a:r>
            <a:r>
              <a:rPr lang="ko-KR"/>
              <a:t>간 유사도 Matrix</a:t>
            </a:r>
            <a:endParaRPr/>
          </a:p>
        </p:txBody>
      </p:sp>
      <p:pic>
        <p:nvPicPr>
          <p:cNvPr id="637" name="Google Shape;637;g272f92ed385_0_57"/>
          <p:cNvPicPr preferRelativeResize="0"/>
          <p:nvPr/>
        </p:nvPicPr>
        <p:blipFill>
          <a:blip r:embed="rId3">
            <a:alphaModFix/>
          </a:blip>
          <a:stretch>
            <a:fillRect/>
          </a:stretch>
        </p:blipFill>
        <p:spPr>
          <a:xfrm>
            <a:off x="6187750" y="1356879"/>
            <a:ext cx="5821113" cy="5196334"/>
          </a:xfrm>
          <a:prstGeom prst="rect">
            <a:avLst/>
          </a:prstGeom>
          <a:noFill/>
          <a:ln>
            <a:noFill/>
          </a:ln>
        </p:spPr>
      </p:pic>
      <p:pic>
        <p:nvPicPr>
          <p:cNvPr id="638" name="Google Shape;638;g272f92ed385_0_57"/>
          <p:cNvPicPr preferRelativeResize="0"/>
          <p:nvPr/>
        </p:nvPicPr>
        <p:blipFill>
          <a:blip r:embed="rId4">
            <a:alphaModFix/>
          </a:blip>
          <a:stretch>
            <a:fillRect/>
          </a:stretch>
        </p:blipFill>
        <p:spPr>
          <a:xfrm>
            <a:off x="185625" y="1356875"/>
            <a:ext cx="5821124" cy="5196349"/>
          </a:xfrm>
          <a:prstGeom prst="rect">
            <a:avLst/>
          </a:prstGeom>
          <a:noFill/>
          <a:ln>
            <a:noFill/>
          </a:ln>
        </p:spPr>
      </p:pic>
      <p:sp>
        <p:nvSpPr>
          <p:cNvPr id="639" name="Google Shape;639;g272f92ed385_0_57"/>
          <p:cNvSpPr txBox="1"/>
          <p:nvPr/>
        </p:nvSpPr>
        <p:spPr>
          <a:xfrm>
            <a:off x="1596188" y="9566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solidFill>
                  <a:schemeClr val="lt2"/>
                </a:solidFill>
              </a:rPr>
              <a:t>hun3359/klue-bert-base-sentiment</a:t>
            </a:r>
            <a:endParaRPr>
              <a:solidFill>
                <a:schemeClr val="lt2"/>
              </a:solidFill>
            </a:endParaRPr>
          </a:p>
        </p:txBody>
      </p:sp>
      <p:sp>
        <p:nvSpPr>
          <p:cNvPr id="640" name="Google Shape;640;g272f92ed385_0_57"/>
          <p:cNvSpPr txBox="1"/>
          <p:nvPr/>
        </p:nvSpPr>
        <p:spPr>
          <a:xfrm>
            <a:off x="7598313" y="9566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solidFill>
                  <a:schemeClr val="lt2"/>
                </a:solidFill>
              </a:rPr>
              <a:t>Model 2 proposed</a:t>
            </a:r>
            <a:endParaRPr>
              <a:solidFill>
                <a:schemeClr val="lt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g272f92ed385_0_160"/>
          <p:cNvPicPr preferRelativeResize="0"/>
          <p:nvPr/>
        </p:nvPicPr>
        <p:blipFill>
          <a:blip r:embed="rId3">
            <a:alphaModFix/>
          </a:blip>
          <a:stretch>
            <a:fillRect/>
          </a:stretch>
        </p:blipFill>
        <p:spPr>
          <a:xfrm>
            <a:off x="263200" y="1356879"/>
            <a:ext cx="5821113" cy="5196334"/>
          </a:xfrm>
          <a:prstGeom prst="rect">
            <a:avLst/>
          </a:prstGeom>
          <a:noFill/>
          <a:ln>
            <a:noFill/>
          </a:ln>
        </p:spPr>
      </p:pic>
      <p:sp>
        <p:nvSpPr>
          <p:cNvPr id="646" name="Google Shape;646;g272f92ed385_0_160"/>
          <p:cNvSpPr/>
          <p:nvPr/>
        </p:nvSpPr>
        <p:spPr>
          <a:xfrm>
            <a:off x="279550" y="3112250"/>
            <a:ext cx="232500" cy="18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pic>
        <p:nvPicPr>
          <p:cNvPr id="647" name="Google Shape;647;g272f92ed385_0_160"/>
          <p:cNvPicPr preferRelativeResize="0"/>
          <p:nvPr/>
        </p:nvPicPr>
        <p:blipFill rotWithShape="1">
          <a:blip r:embed="rId3">
            <a:alphaModFix/>
          </a:blip>
          <a:srcRect b="63055" l="0" r="15167" t="34473"/>
          <a:stretch/>
        </p:blipFill>
        <p:spPr>
          <a:xfrm>
            <a:off x="6727775" y="2891524"/>
            <a:ext cx="4938101" cy="128400"/>
          </a:xfrm>
          <a:prstGeom prst="rect">
            <a:avLst/>
          </a:prstGeom>
          <a:noFill/>
          <a:ln>
            <a:noFill/>
          </a:ln>
        </p:spPr>
      </p:pic>
      <p:sp>
        <p:nvSpPr>
          <p:cNvPr id="648" name="Google Shape;648;g272f92ed385_0_160"/>
          <p:cNvSpPr txBox="1"/>
          <p:nvPr/>
        </p:nvSpPr>
        <p:spPr>
          <a:xfrm>
            <a:off x="9034513" y="3064925"/>
            <a:ext cx="32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x</a:t>
            </a:r>
            <a:endParaRPr sz="2400">
              <a:solidFill>
                <a:schemeClr val="lt1"/>
              </a:solidFill>
              <a:latin typeface="Noto Sans KR"/>
              <a:ea typeface="Noto Sans KR"/>
              <a:cs typeface="Noto Sans KR"/>
              <a:sym typeface="Noto Sans KR"/>
            </a:endParaRPr>
          </a:p>
        </p:txBody>
      </p:sp>
      <p:sp>
        <p:nvSpPr>
          <p:cNvPr id="649" name="Google Shape;649;g272f92ed385_0_160"/>
          <p:cNvSpPr txBox="1"/>
          <p:nvPr/>
        </p:nvSpPr>
        <p:spPr>
          <a:xfrm>
            <a:off x="6656675" y="3582700"/>
            <a:ext cx="4470300" cy="1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Noto Sans KR"/>
              <a:ea typeface="Noto Sans KR"/>
              <a:cs typeface="Noto Sans KR"/>
              <a:sym typeface="Noto Sans KR"/>
            </a:endParaRPr>
          </a:p>
        </p:txBody>
      </p:sp>
      <p:sp>
        <p:nvSpPr>
          <p:cNvPr id="650" name="Google Shape;650;g272f92ed385_0_160"/>
          <p:cNvSpPr/>
          <p:nvPr/>
        </p:nvSpPr>
        <p:spPr>
          <a:xfrm>
            <a:off x="7002975" y="3634900"/>
            <a:ext cx="4662900" cy="2763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lt1"/>
                </a:solidFill>
                <a:latin typeface="Noto Sans KR"/>
                <a:ea typeface="Noto Sans KR"/>
                <a:cs typeface="Noto Sans KR"/>
                <a:sym typeface="Noto Sans KR"/>
              </a:rPr>
              <a:t>Inferenced Output probabilities</a:t>
            </a:r>
            <a:endParaRPr>
              <a:solidFill>
                <a:schemeClr val="lt1"/>
              </a:solidFill>
              <a:latin typeface="Noto Sans KR"/>
              <a:ea typeface="Noto Sans KR"/>
              <a:cs typeface="Noto Sans KR"/>
              <a:sym typeface="Noto Sans KR"/>
            </a:endParaRPr>
          </a:p>
        </p:txBody>
      </p:sp>
      <p:sp>
        <p:nvSpPr>
          <p:cNvPr id="651" name="Google Shape;651;g272f92ed385_0_160"/>
          <p:cNvSpPr txBox="1"/>
          <p:nvPr/>
        </p:nvSpPr>
        <p:spPr>
          <a:xfrm rot="5400000">
            <a:off x="9012775" y="4052175"/>
            <a:ext cx="36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a:t>
            </a:r>
            <a:endParaRPr sz="2400">
              <a:solidFill>
                <a:schemeClr val="lt1"/>
              </a:solidFill>
              <a:latin typeface="Noto Sans KR"/>
              <a:ea typeface="Noto Sans KR"/>
              <a:cs typeface="Noto Sans KR"/>
              <a:sym typeface="Noto Sans KR"/>
            </a:endParaRPr>
          </a:p>
        </p:txBody>
      </p:sp>
      <p:pic>
        <p:nvPicPr>
          <p:cNvPr id="652" name="Google Shape;652;g272f92ed385_0_160"/>
          <p:cNvPicPr preferRelativeResize="0"/>
          <p:nvPr/>
        </p:nvPicPr>
        <p:blipFill rotWithShape="1">
          <a:blip r:embed="rId4">
            <a:alphaModFix/>
          </a:blip>
          <a:srcRect b="0" l="2220" r="-2219" t="0"/>
          <a:stretch/>
        </p:blipFill>
        <p:spPr>
          <a:xfrm>
            <a:off x="7701263" y="4795825"/>
            <a:ext cx="2991121" cy="978225"/>
          </a:xfrm>
          <a:prstGeom prst="rect">
            <a:avLst/>
          </a:prstGeom>
          <a:noFill/>
          <a:ln>
            <a:noFill/>
          </a:ln>
        </p:spPr>
      </p:pic>
      <p:sp>
        <p:nvSpPr>
          <p:cNvPr id="653" name="Google Shape;653;g272f92ed385_0_160"/>
          <p:cNvSpPr/>
          <p:nvPr/>
        </p:nvSpPr>
        <p:spPr>
          <a:xfrm>
            <a:off x="6756550" y="2883650"/>
            <a:ext cx="232500" cy="18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654" name="Google Shape;654;g272f92ed385_0_160"/>
          <p:cNvSpPr txBox="1"/>
          <p:nvPr>
            <p:ph type="title"/>
          </p:nvPr>
        </p:nvSpPr>
        <p:spPr>
          <a:xfrm>
            <a:off x="415650" y="305417"/>
            <a:ext cx="113607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ko-KR"/>
              <a:t>Evaluation Function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272f92ed385_0_121"/>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감</a:t>
            </a:r>
            <a:r>
              <a:rPr lang="ko-KR"/>
              <a:t>정 유사도 기반 평가 함수</a:t>
            </a:r>
            <a:endParaRPr/>
          </a:p>
        </p:txBody>
      </p:sp>
      <p:pic>
        <p:nvPicPr>
          <p:cNvPr id="660" name="Google Shape;660;g272f92ed385_0_121"/>
          <p:cNvPicPr preferRelativeResize="0"/>
          <p:nvPr/>
        </p:nvPicPr>
        <p:blipFill>
          <a:blip r:embed="rId3">
            <a:alphaModFix/>
          </a:blip>
          <a:stretch>
            <a:fillRect/>
          </a:stretch>
        </p:blipFill>
        <p:spPr>
          <a:xfrm>
            <a:off x="415600" y="1675417"/>
            <a:ext cx="5953125" cy="4476750"/>
          </a:xfrm>
          <a:prstGeom prst="rect">
            <a:avLst/>
          </a:prstGeom>
          <a:noFill/>
          <a:ln>
            <a:noFill/>
          </a:ln>
        </p:spPr>
      </p:pic>
      <p:pic>
        <p:nvPicPr>
          <p:cNvPr id="661" name="Google Shape;661;g272f92ed385_0_121"/>
          <p:cNvPicPr preferRelativeResize="0"/>
          <p:nvPr/>
        </p:nvPicPr>
        <p:blipFill rotWithShape="1">
          <a:blip r:embed="rId4">
            <a:alphaModFix/>
          </a:blip>
          <a:srcRect b="0" l="2220" r="-2219" t="0"/>
          <a:stretch/>
        </p:blipFill>
        <p:spPr>
          <a:xfrm>
            <a:off x="7041975" y="3178350"/>
            <a:ext cx="4497576" cy="1470900"/>
          </a:xfrm>
          <a:prstGeom prst="rect">
            <a:avLst/>
          </a:prstGeom>
          <a:noFill/>
          <a:ln>
            <a:noFill/>
          </a:ln>
        </p:spPr>
      </p:pic>
      <p:sp>
        <p:nvSpPr>
          <p:cNvPr id="662" name="Google Shape;662;g272f92ed385_0_121"/>
          <p:cNvSpPr txBox="1"/>
          <p:nvPr/>
        </p:nvSpPr>
        <p:spPr>
          <a:xfrm>
            <a:off x="6721550" y="2140600"/>
            <a:ext cx="48180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Similarity Matrix rwt real label</a:t>
            </a:r>
            <a:endParaRPr sz="2400">
              <a:solidFill>
                <a:schemeClr val="lt1"/>
              </a:solidFill>
              <a:latin typeface="Noto Sans KR"/>
              <a:ea typeface="Noto Sans KR"/>
              <a:cs typeface="Noto Sans KR"/>
              <a:sym typeface="Noto Sans KR"/>
            </a:endParaRPr>
          </a:p>
        </p:txBody>
      </p:sp>
      <p:sp>
        <p:nvSpPr>
          <p:cNvPr id="663" name="Google Shape;663;g272f92ed385_0_121"/>
          <p:cNvSpPr txBox="1"/>
          <p:nvPr/>
        </p:nvSpPr>
        <p:spPr>
          <a:xfrm>
            <a:off x="7549550" y="5132900"/>
            <a:ext cx="42114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lt1"/>
                </a:solidFill>
                <a:latin typeface="Noto Sans KR"/>
                <a:ea typeface="Noto Sans KR"/>
                <a:cs typeface="Noto Sans KR"/>
                <a:sym typeface="Noto Sans KR"/>
              </a:rPr>
              <a:t>softmax output of classifier</a:t>
            </a:r>
            <a:endParaRPr sz="2400">
              <a:solidFill>
                <a:schemeClr val="lt1"/>
              </a:solidFill>
              <a:latin typeface="Noto Sans KR"/>
              <a:ea typeface="Noto Sans KR"/>
              <a:cs typeface="Noto Sans KR"/>
              <a:sym typeface="Noto Sans KR"/>
            </a:endParaRPr>
          </a:p>
        </p:txBody>
      </p:sp>
      <p:cxnSp>
        <p:nvCxnSpPr>
          <p:cNvPr id="664" name="Google Shape;664;g272f92ed385_0_121"/>
          <p:cNvCxnSpPr>
            <a:endCxn id="662" idx="2"/>
          </p:cNvCxnSpPr>
          <p:nvPr/>
        </p:nvCxnSpPr>
        <p:spPr>
          <a:xfrm rot="10800000">
            <a:off x="9130550" y="2694700"/>
            <a:ext cx="614700" cy="993600"/>
          </a:xfrm>
          <a:prstGeom prst="straightConnector1">
            <a:avLst/>
          </a:prstGeom>
          <a:noFill/>
          <a:ln cap="flat" cmpd="sng" w="28575">
            <a:solidFill>
              <a:schemeClr val="lt2"/>
            </a:solidFill>
            <a:prstDash val="solid"/>
            <a:round/>
            <a:headEnd len="med" w="med" type="none"/>
            <a:tailEnd len="med" w="med" type="triangle"/>
          </a:ln>
        </p:spPr>
      </p:cxnSp>
      <p:cxnSp>
        <p:nvCxnSpPr>
          <p:cNvPr id="665" name="Google Shape;665;g272f92ed385_0_121"/>
          <p:cNvCxnSpPr>
            <a:endCxn id="663" idx="0"/>
          </p:cNvCxnSpPr>
          <p:nvPr/>
        </p:nvCxnSpPr>
        <p:spPr>
          <a:xfrm flipH="1">
            <a:off x="9655250" y="4131200"/>
            <a:ext cx="676800" cy="1001700"/>
          </a:xfrm>
          <a:prstGeom prst="straightConnector1">
            <a:avLst/>
          </a:prstGeom>
          <a:noFill/>
          <a:ln cap="flat" cmpd="sng" w="28575">
            <a:solidFill>
              <a:schemeClr val="dk2"/>
            </a:solidFill>
            <a:prstDash val="solid"/>
            <a:round/>
            <a:headEnd len="med" w="med" type="none"/>
            <a:tailEnd len="med" w="med" type="triangle"/>
          </a:ln>
        </p:spPr>
      </p:cxnSp>
      <p:sp>
        <p:nvSpPr>
          <p:cNvPr id="666" name="Google Shape;666;g272f92ed385_0_121"/>
          <p:cNvSpPr/>
          <p:nvPr/>
        </p:nvSpPr>
        <p:spPr>
          <a:xfrm>
            <a:off x="3933150" y="1430075"/>
            <a:ext cx="2580600" cy="49731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KR"/>
              <a:ea typeface="Noto Sans KR"/>
              <a:cs typeface="Noto Sans KR"/>
              <a:sym typeface="Noto Sans K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2a7930cc716_0_145"/>
          <p:cNvSpPr txBox="1"/>
          <p:nvPr/>
        </p:nvSpPr>
        <p:spPr>
          <a:xfrm>
            <a:off x="10594600" y="4666175"/>
            <a:ext cx="1852200" cy="546900"/>
          </a:xfrm>
          <a:prstGeom prst="rect">
            <a:avLst/>
          </a:prstGeom>
          <a:noFill/>
          <a:ln>
            <a:noFill/>
          </a:ln>
        </p:spPr>
        <p:txBody>
          <a:bodyPr anchorCtr="0" anchor="ctr" bIns="60925" lIns="121900" spcFirstLastPara="1" rIns="121900" wrap="square" tIns="60925">
            <a:normAutofit/>
          </a:bodyPr>
          <a:lstStyle/>
          <a:p>
            <a:pPr indent="0" lvl="0" marL="0" marR="0" rtl="0" algn="ctr">
              <a:lnSpc>
                <a:spcPct val="90000"/>
              </a:lnSpc>
              <a:spcBef>
                <a:spcPts val="0"/>
              </a:spcBef>
              <a:spcAft>
                <a:spcPts val="0"/>
              </a:spcAft>
              <a:buClr>
                <a:srgbClr val="000000"/>
              </a:buClr>
              <a:buSzPts val="2400"/>
              <a:buFont typeface="Arial"/>
              <a:buNone/>
            </a:pPr>
            <a:r>
              <a:rPr b="0" i="0" lang="ko-KR" sz="2400" u="none" cap="none" strike="noStrike">
                <a:solidFill>
                  <a:srgbClr val="085631"/>
                </a:solidFill>
                <a:latin typeface="Noto Sans KR"/>
                <a:ea typeface="Noto Sans KR"/>
                <a:cs typeface="Noto Sans KR"/>
                <a:sym typeface="Noto Sans KR"/>
              </a:rPr>
              <a:t>…</a:t>
            </a:r>
            <a:endParaRPr b="0" i="0" sz="2400" u="none" cap="none" strike="noStrike">
              <a:solidFill>
                <a:srgbClr val="085631"/>
              </a:solidFill>
              <a:latin typeface="Noto Sans KR"/>
              <a:ea typeface="Noto Sans KR"/>
              <a:cs typeface="Noto Sans KR"/>
              <a:sym typeface="Noto Sans KR"/>
            </a:endParaRPr>
          </a:p>
        </p:txBody>
      </p:sp>
      <p:pic>
        <p:nvPicPr>
          <p:cNvPr id="101" name="Google Shape;101;g2a7930cc716_0_145"/>
          <p:cNvPicPr preferRelativeResize="0"/>
          <p:nvPr/>
        </p:nvPicPr>
        <p:blipFill rotWithShape="1">
          <a:blip r:embed="rId3">
            <a:alphaModFix/>
          </a:blip>
          <a:srcRect b="0" l="0" r="0" t="0"/>
          <a:stretch/>
        </p:blipFill>
        <p:spPr>
          <a:xfrm>
            <a:off x="415600" y="1673950"/>
            <a:ext cx="6743572" cy="3510101"/>
          </a:xfrm>
          <a:prstGeom prst="rect">
            <a:avLst/>
          </a:prstGeom>
          <a:noFill/>
          <a:ln>
            <a:noFill/>
          </a:ln>
        </p:spPr>
      </p:pic>
      <p:sp>
        <p:nvSpPr>
          <p:cNvPr id="102" name="Google Shape;102;g2a7930cc716_0_145"/>
          <p:cNvSpPr txBox="1"/>
          <p:nvPr>
            <p:ph type="title"/>
          </p:nvPr>
        </p:nvSpPr>
        <p:spPr>
          <a:xfrm>
            <a:off x="415600" y="593367"/>
            <a:ext cx="11360700" cy="763500"/>
          </a:xfrm>
          <a:prstGeom prst="rect">
            <a:avLst/>
          </a:prstGeom>
          <a:noFill/>
          <a:ln>
            <a:noFill/>
          </a:ln>
        </p:spPr>
        <p:txBody>
          <a:bodyPr anchorCtr="0" anchor="ctr"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ko-KR"/>
              <a:t>Spotify 음악 추천 알고리즘</a:t>
            </a:r>
            <a:endParaRPr/>
          </a:p>
        </p:txBody>
      </p:sp>
      <p:sp>
        <p:nvSpPr>
          <p:cNvPr id="103" name="Google Shape;103;g2a7930cc716_0_145"/>
          <p:cNvSpPr txBox="1"/>
          <p:nvPr/>
        </p:nvSpPr>
        <p:spPr>
          <a:xfrm>
            <a:off x="415600" y="5279675"/>
            <a:ext cx="6743700" cy="385800"/>
          </a:xfrm>
          <a:prstGeom prst="rect">
            <a:avLst/>
          </a:prstGeom>
          <a:noFill/>
          <a:ln>
            <a:noFill/>
          </a:ln>
        </p:spPr>
        <p:txBody>
          <a:bodyPr anchorCtr="0" anchor="t" bIns="91425" lIns="91425" spcFirstLastPara="1" rIns="91425" wrap="square" tIns="91425">
            <a:normAutofit fontScale="47500"/>
          </a:bodyPr>
          <a:lstStyle/>
          <a:p>
            <a:pPr indent="0" lvl="0" marL="0" marR="0" rtl="0" algn="l">
              <a:lnSpc>
                <a:spcPct val="100000"/>
              </a:lnSpc>
              <a:spcBef>
                <a:spcPts val="0"/>
              </a:spcBef>
              <a:spcAft>
                <a:spcPts val="0"/>
              </a:spcAft>
              <a:buClr>
                <a:srgbClr val="000000"/>
              </a:buClr>
              <a:buSzPct val="100000"/>
              <a:buFont typeface="Arial"/>
              <a:buNone/>
            </a:pPr>
            <a:r>
              <a:rPr b="0" i="0" lang="ko-KR" sz="2400" u="none" cap="none" strike="noStrike">
                <a:solidFill>
                  <a:schemeClr val="lt1"/>
                </a:solidFill>
                <a:latin typeface="Noto Sans KR"/>
                <a:ea typeface="Noto Sans KR"/>
                <a:cs typeface="Noto Sans KR"/>
                <a:sym typeface="Noto Sans KR"/>
              </a:rPr>
              <a:t>https://developer.spotify.com/documentation/web-api/reference/get-recommendations</a:t>
            </a:r>
            <a:endParaRPr b="0" i="0" sz="2400" u="none" cap="none" strike="noStrike">
              <a:solidFill>
                <a:schemeClr val="lt1"/>
              </a:solidFill>
              <a:latin typeface="Noto Sans KR"/>
              <a:ea typeface="Noto Sans KR"/>
              <a:cs typeface="Noto Sans KR"/>
              <a:sym typeface="Noto Sans KR"/>
            </a:endParaRPr>
          </a:p>
        </p:txBody>
      </p:sp>
      <p:sp>
        <p:nvSpPr>
          <p:cNvPr id="104" name="Google Shape;104;g2a7930cc716_0_145"/>
          <p:cNvSpPr txBox="1"/>
          <p:nvPr/>
        </p:nvSpPr>
        <p:spPr>
          <a:xfrm>
            <a:off x="7296750" y="3064950"/>
            <a:ext cx="3624300" cy="72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ko-KR" sz="2400" u="none" cap="none" strike="noStrike">
                <a:solidFill>
                  <a:schemeClr val="lt1"/>
                </a:solidFill>
                <a:latin typeface="Noto Sans KR"/>
                <a:ea typeface="Noto Sans KR"/>
                <a:cs typeface="Noto Sans KR"/>
                <a:sym typeface="Noto Sans KR"/>
              </a:rPr>
              <a:t>Spotify 곡 추천 Web API</a:t>
            </a:r>
            <a:endParaRPr b="0" i="0" sz="2400" u="none" cap="none" strike="noStrike">
              <a:solidFill>
                <a:schemeClr val="lt1"/>
              </a:solidFill>
              <a:latin typeface="Noto Sans KR"/>
              <a:ea typeface="Noto Sans KR"/>
              <a:cs typeface="Noto Sans KR"/>
              <a:sym typeface="Noto Sans K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g272e4ef035d_4_57"/>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Limitations</a:t>
            </a:r>
            <a:endParaRPr/>
          </a:p>
        </p:txBody>
      </p:sp>
      <p:pic>
        <p:nvPicPr>
          <p:cNvPr id="672" name="Google Shape;672;g272e4ef035d_4_57"/>
          <p:cNvPicPr preferRelativeResize="0"/>
          <p:nvPr/>
        </p:nvPicPr>
        <p:blipFill>
          <a:blip r:embed="rId3">
            <a:alphaModFix/>
          </a:blip>
          <a:stretch>
            <a:fillRect/>
          </a:stretch>
        </p:blipFill>
        <p:spPr>
          <a:xfrm>
            <a:off x="6162325" y="1048375"/>
            <a:ext cx="5692049" cy="3378201"/>
          </a:xfrm>
          <a:prstGeom prst="rect">
            <a:avLst/>
          </a:prstGeom>
          <a:noFill/>
          <a:ln>
            <a:noFill/>
          </a:ln>
        </p:spPr>
      </p:pic>
      <p:pic>
        <p:nvPicPr>
          <p:cNvPr id="673" name="Google Shape;673;g272e4ef035d_4_57"/>
          <p:cNvPicPr preferRelativeResize="0"/>
          <p:nvPr/>
        </p:nvPicPr>
        <p:blipFill>
          <a:blip r:embed="rId4">
            <a:alphaModFix/>
          </a:blip>
          <a:stretch>
            <a:fillRect/>
          </a:stretch>
        </p:blipFill>
        <p:spPr>
          <a:xfrm>
            <a:off x="576650" y="1502112"/>
            <a:ext cx="5066349" cy="2470751"/>
          </a:xfrm>
          <a:prstGeom prst="rect">
            <a:avLst/>
          </a:prstGeom>
          <a:noFill/>
          <a:ln>
            <a:noFill/>
          </a:ln>
        </p:spPr>
      </p:pic>
      <p:sp>
        <p:nvSpPr>
          <p:cNvPr id="674" name="Google Shape;674;g272e4ef035d_4_57"/>
          <p:cNvSpPr txBox="1"/>
          <p:nvPr/>
        </p:nvSpPr>
        <p:spPr>
          <a:xfrm>
            <a:off x="9218800" y="3489325"/>
            <a:ext cx="2557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2400">
                <a:solidFill>
                  <a:schemeClr val="lt1"/>
                </a:solidFill>
                <a:latin typeface="Noto Sans KR"/>
                <a:ea typeface="Noto Sans KR"/>
                <a:cs typeface="Noto Sans KR"/>
                <a:sym typeface="Noto Sans KR"/>
              </a:rPr>
              <a:t>positive</a:t>
            </a:r>
            <a:endParaRPr sz="2400">
              <a:solidFill>
                <a:schemeClr val="lt1"/>
              </a:solidFill>
              <a:latin typeface="Noto Sans KR"/>
              <a:ea typeface="Noto Sans KR"/>
              <a:cs typeface="Noto Sans KR"/>
              <a:sym typeface="Noto Sans KR"/>
            </a:endParaRPr>
          </a:p>
        </p:txBody>
      </p:sp>
      <p:sp>
        <p:nvSpPr>
          <p:cNvPr id="675" name="Google Shape;675;g272e4ef035d_4_57"/>
          <p:cNvSpPr txBox="1"/>
          <p:nvPr/>
        </p:nvSpPr>
        <p:spPr>
          <a:xfrm>
            <a:off x="6517025" y="2047900"/>
            <a:ext cx="2718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2400">
                <a:solidFill>
                  <a:schemeClr val="lt1"/>
                </a:solidFill>
                <a:latin typeface="Noto Sans KR"/>
                <a:ea typeface="Noto Sans KR"/>
                <a:cs typeface="Noto Sans KR"/>
                <a:sym typeface="Noto Sans KR"/>
              </a:rPr>
              <a:t>negative</a:t>
            </a:r>
            <a:endParaRPr sz="2400">
              <a:solidFill>
                <a:schemeClr val="lt1"/>
              </a:solidFill>
              <a:latin typeface="Noto Sans KR"/>
              <a:ea typeface="Noto Sans KR"/>
              <a:cs typeface="Noto Sans KR"/>
              <a:sym typeface="Noto Sans KR"/>
            </a:endParaRPr>
          </a:p>
        </p:txBody>
      </p:sp>
      <p:pic>
        <p:nvPicPr>
          <p:cNvPr id="676" name="Google Shape;676;g272e4ef035d_4_57"/>
          <p:cNvPicPr preferRelativeResize="0"/>
          <p:nvPr/>
        </p:nvPicPr>
        <p:blipFill>
          <a:blip r:embed="rId5">
            <a:alphaModFix/>
          </a:blip>
          <a:stretch>
            <a:fillRect/>
          </a:stretch>
        </p:blipFill>
        <p:spPr>
          <a:xfrm>
            <a:off x="686425" y="4119625"/>
            <a:ext cx="4846797" cy="247075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g2a7930cc716_0_278"/>
          <p:cNvSpPr txBox="1"/>
          <p:nvPr>
            <p:ph type="title"/>
          </p:nvPr>
        </p:nvSpPr>
        <p:spPr>
          <a:xfrm>
            <a:off x="680600" y="2743200"/>
            <a:ext cx="10830900" cy="1038300"/>
          </a:xfrm>
          <a:prstGeom prst="rect">
            <a:avLst/>
          </a:prstGeom>
          <a:noFill/>
          <a:ln>
            <a:noFill/>
          </a:ln>
        </p:spPr>
        <p:txBody>
          <a:bodyPr anchorCtr="0" anchor="b" bIns="121900" lIns="121900" spcFirstLastPara="1" rIns="121900" wrap="square" tIns="121900">
            <a:normAutofit/>
          </a:bodyPr>
          <a:lstStyle/>
          <a:p>
            <a:pPr indent="0" lvl="0" marL="0" rtl="0" algn="l">
              <a:lnSpc>
                <a:spcPct val="100000"/>
              </a:lnSpc>
              <a:spcBef>
                <a:spcPts val="0"/>
              </a:spcBef>
              <a:spcAft>
                <a:spcPts val="0"/>
              </a:spcAft>
              <a:buSzPts val="4800"/>
              <a:buNone/>
            </a:pPr>
            <a:r>
              <a:rPr lang="ko-KR"/>
              <a:t>향후 연구 방향 + 결</a:t>
            </a:r>
            <a:r>
              <a:rPr lang="ko-KR"/>
              <a:t>론</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g272f92ed385_0_13"/>
          <p:cNvSpPr txBox="1"/>
          <p:nvPr>
            <p:ph idx="1" type="body"/>
          </p:nvPr>
        </p:nvSpPr>
        <p:spPr>
          <a:xfrm>
            <a:off x="415600" y="390098"/>
            <a:ext cx="11360700" cy="5778000"/>
          </a:xfrm>
          <a:prstGeom prst="rect">
            <a:avLst/>
          </a:prstGeom>
        </p:spPr>
        <p:txBody>
          <a:bodyPr anchorCtr="0" anchor="t" bIns="121900" lIns="121900" spcFirstLastPara="1" rIns="121900" wrap="square" tIns="121900">
            <a:normAutofit/>
          </a:bodyPr>
          <a:lstStyle/>
          <a:p>
            <a:pPr indent="-381000" lvl="0" marL="457200" rtl="0" algn="l">
              <a:lnSpc>
                <a:spcPct val="150000"/>
              </a:lnSpc>
              <a:spcBef>
                <a:spcPts val="0"/>
              </a:spcBef>
              <a:spcAft>
                <a:spcPts val="0"/>
              </a:spcAft>
              <a:buSzPts val="2400"/>
              <a:buAutoNum type="arabicPeriod"/>
            </a:pPr>
            <a:r>
              <a:rPr lang="ko-KR"/>
              <a:t>가사</a:t>
            </a:r>
            <a:r>
              <a:rPr lang="ko-KR"/>
              <a:t>와 같은 긴 text에서는 </a:t>
            </a:r>
            <a:r>
              <a:rPr lang="ko-KR" u="sng"/>
              <a:t>감정의 흐름도 중요하게 작용</a:t>
            </a:r>
            <a:r>
              <a:rPr lang="ko-KR"/>
              <a:t>할 것으로 생각됨</a:t>
            </a:r>
            <a:endParaRPr/>
          </a:p>
          <a:p>
            <a:pPr indent="-349250" lvl="1" marL="914400" rtl="0" algn="l">
              <a:lnSpc>
                <a:spcPct val="150000"/>
              </a:lnSpc>
              <a:spcBef>
                <a:spcPts val="0"/>
              </a:spcBef>
              <a:spcAft>
                <a:spcPts val="0"/>
              </a:spcAft>
              <a:buSzPts val="1900"/>
              <a:buAutoNum type="alphaLcPeriod"/>
            </a:pPr>
            <a:r>
              <a:rPr lang="ko-KR"/>
              <a:t>섹션 별로 감정 흐름 분석 시도를 했으나, 섹션 길이 별 차이 비교 어려움</a:t>
            </a:r>
            <a:endParaRPr/>
          </a:p>
          <a:p>
            <a:pPr indent="-381000" lvl="0" marL="457200" rtl="0" algn="l">
              <a:lnSpc>
                <a:spcPct val="150000"/>
              </a:lnSpc>
              <a:spcBef>
                <a:spcPts val="0"/>
              </a:spcBef>
              <a:spcAft>
                <a:spcPts val="0"/>
              </a:spcAft>
              <a:buSzPts val="2400"/>
              <a:buAutoNum type="arabicPeriod"/>
            </a:pPr>
            <a:r>
              <a:rPr lang="ko-KR"/>
              <a:t>긴 text에서는 감정의 </a:t>
            </a:r>
            <a:r>
              <a:rPr lang="ko-KR" u="sng"/>
              <a:t>통일성이 오히려 disadvantage</a:t>
            </a:r>
            <a:r>
              <a:rPr lang="ko-KR"/>
              <a:t>가 될 수 있다고 판단됨</a:t>
            </a:r>
            <a:endParaRPr/>
          </a:p>
          <a:p>
            <a:pPr indent="-381000" lvl="0" marL="457200" rtl="0" algn="l">
              <a:lnSpc>
                <a:spcPct val="150000"/>
              </a:lnSpc>
              <a:spcBef>
                <a:spcPts val="0"/>
              </a:spcBef>
              <a:spcAft>
                <a:spcPts val="0"/>
              </a:spcAft>
              <a:buSzPts val="2400"/>
              <a:buAutoNum type="arabicPeriod"/>
            </a:pPr>
            <a:r>
              <a:rPr lang="ko-KR"/>
              <a:t>감정 자체에 대한 </a:t>
            </a:r>
            <a:r>
              <a:rPr lang="ko-KR" u="sng"/>
              <a:t>라벨링 또한 주관적</a:t>
            </a:r>
            <a:r>
              <a:rPr lang="ko-KR"/>
              <a:t>이여서 적당한 test set이 평가지표로서 유의미한 결과를 가져오는 지에 대한 의문이 듦</a:t>
            </a:r>
            <a:endParaRPr/>
          </a:p>
          <a:p>
            <a:pPr indent="-381000" lvl="0" marL="457200" rtl="0" algn="l">
              <a:lnSpc>
                <a:spcPct val="150000"/>
              </a:lnSpc>
              <a:spcBef>
                <a:spcPts val="0"/>
              </a:spcBef>
              <a:spcAft>
                <a:spcPts val="0"/>
              </a:spcAft>
              <a:buSzPts val="2400"/>
              <a:buAutoNum type="arabicPeriod"/>
            </a:pPr>
            <a:r>
              <a:rPr lang="ko-KR" u="sng"/>
              <a:t>평가 지표 자체</a:t>
            </a:r>
            <a:r>
              <a:rPr lang="ko-KR"/>
              <a:t>의 연구도 진행되어야 할 것 같음</a:t>
            </a:r>
            <a:endParaRPr/>
          </a:p>
          <a:p>
            <a:pPr indent="-381000" lvl="0" marL="457200" rtl="0" algn="l">
              <a:lnSpc>
                <a:spcPct val="150000"/>
              </a:lnSpc>
              <a:spcBef>
                <a:spcPts val="0"/>
              </a:spcBef>
              <a:spcAft>
                <a:spcPts val="0"/>
              </a:spcAft>
              <a:buSzPts val="2400"/>
              <a:buAutoNum type="arabicPeriod"/>
            </a:pPr>
            <a:r>
              <a:rPr lang="ko-KR" u="sng"/>
              <a:t>반어법</a:t>
            </a:r>
            <a:r>
              <a:rPr lang="ko-KR"/>
              <a:t>과 같은 부분을 전혀 캐치하지 못함</a:t>
            </a:r>
            <a:endParaRPr/>
          </a:p>
          <a:p>
            <a:pPr indent="-381000" lvl="0" marL="457200" rtl="0" algn="l">
              <a:lnSpc>
                <a:spcPct val="150000"/>
              </a:lnSpc>
              <a:spcBef>
                <a:spcPts val="0"/>
              </a:spcBef>
              <a:spcAft>
                <a:spcPts val="0"/>
              </a:spcAft>
              <a:buSzPts val="2400"/>
              <a:buAutoNum type="arabicPeriod"/>
            </a:pPr>
            <a:r>
              <a:rPr lang="ko-KR"/>
              <a:t>한영 혼용 가사의 결과 신뢰성 </a:t>
            </a:r>
            <a:endParaRPr/>
          </a:p>
          <a:p>
            <a:pPr indent="-381000" lvl="0" marL="457200" rtl="0" algn="l">
              <a:lnSpc>
                <a:spcPct val="150000"/>
              </a:lnSpc>
              <a:spcBef>
                <a:spcPts val="0"/>
              </a:spcBef>
              <a:spcAft>
                <a:spcPts val="0"/>
              </a:spcAft>
              <a:buSzPts val="2400"/>
              <a:buAutoNum type="arabicPeriod"/>
            </a:pPr>
            <a:r>
              <a:rPr lang="ko-KR"/>
              <a:t>go_emotions 는 레딧 댓글을 통해 훈련됨</a:t>
            </a:r>
            <a:endParaRPr/>
          </a:p>
          <a:p>
            <a:pPr indent="-349250" lvl="1" marL="914400" rtl="0" algn="l">
              <a:lnSpc>
                <a:spcPct val="150000"/>
              </a:lnSpc>
              <a:spcBef>
                <a:spcPts val="0"/>
              </a:spcBef>
              <a:spcAft>
                <a:spcPts val="0"/>
              </a:spcAft>
              <a:buSzPts val="1900"/>
              <a:buAutoNum type="alphaLcPeriod"/>
            </a:pPr>
            <a:r>
              <a:rPr lang="ko-KR"/>
              <a:t>가사 (특히 랩) 이해에 어려움</a:t>
            </a:r>
            <a:endParaRPr/>
          </a:p>
        </p:txBody>
      </p:sp>
      <p:pic>
        <p:nvPicPr>
          <p:cNvPr id="687" name="Google Shape;687;g272f92ed385_0_13"/>
          <p:cNvPicPr preferRelativeResize="0"/>
          <p:nvPr/>
        </p:nvPicPr>
        <p:blipFill>
          <a:blip r:embed="rId3">
            <a:alphaModFix/>
          </a:blip>
          <a:stretch>
            <a:fillRect/>
          </a:stretch>
        </p:blipFill>
        <p:spPr>
          <a:xfrm>
            <a:off x="6491175" y="3736459"/>
            <a:ext cx="2548563" cy="2510389"/>
          </a:xfrm>
          <a:prstGeom prst="rect">
            <a:avLst/>
          </a:prstGeom>
          <a:noFill/>
          <a:ln>
            <a:noFill/>
          </a:ln>
        </p:spPr>
      </p:pic>
      <p:pic>
        <p:nvPicPr>
          <p:cNvPr id="688" name="Google Shape;688;g272f92ed385_0_13"/>
          <p:cNvPicPr preferRelativeResize="0"/>
          <p:nvPr/>
        </p:nvPicPr>
        <p:blipFill>
          <a:blip r:embed="rId4">
            <a:alphaModFix/>
          </a:blip>
          <a:stretch>
            <a:fillRect/>
          </a:stretch>
        </p:blipFill>
        <p:spPr>
          <a:xfrm>
            <a:off x="8995950" y="3736450"/>
            <a:ext cx="3139350" cy="25103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g272f92ed385_0_177"/>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ko-KR"/>
              <a:t>향</a:t>
            </a:r>
            <a:r>
              <a:rPr lang="ko-KR"/>
              <a:t>후 계획</a:t>
            </a:r>
            <a:endParaRPr/>
          </a:p>
        </p:txBody>
      </p:sp>
      <p:sp>
        <p:nvSpPr>
          <p:cNvPr id="694" name="Google Shape;694;g272f92ed385_0_177"/>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381000" lvl="0" marL="457200" rtl="0" algn="l">
              <a:lnSpc>
                <a:spcPct val="150000"/>
              </a:lnSpc>
              <a:spcBef>
                <a:spcPts val="0"/>
              </a:spcBef>
              <a:spcAft>
                <a:spcPts val="0"/>
              </a:spcAft>
              <a:buSzPts val="2400"/>
              <a:buAutoNum type="arabicPeriod"/>
            </a:pPr>
            <a:r>
              <a:rPr lang="ko-KR"/>
              <a:t>DTW(Dynamic Time Warping) 활용</a:t>
            </a:r>
            <a:endParaRPr/>
          </a:p>
          <a:p>
            <a:pPr indent="-381000" lvl="0" marL="457200" rtl="0" algn="l">
              <a:lnSpc>
                <a:spcPct val="150000"/>
              </a:lnSpc>
              <a:spcBef>
                <a:spcPts val="0"/>
              </a:spcBef>
              <a:spcAft>
                <a:spcPts val="0"/>
              </a:spcAft>
              <a:buSzPts val="2400"/>
              <a:buAutoNum type="arabicPeriod"/>
            </a:pPr>
            <a:r>
              <a:rPr lang="ko-KR"/>
              <a:t>한국어 데이터 셋을 확장해서 학습</a:t>
            </a:r>
            <a:endParaRPr/>
          </a:p>
          <a:p>
            <a:pPr indent="-381000" lvl="0" marL="457200" rtl="0" algn="l">
              <a:lnSpc>
                <a:spcPct val="150000"/>
              </a:lnSpc>
              <a:spcBef>
                <a:spcPts val="0"/>
              </a:spcBef>
              <a:spcAft>
                <a:spcPts val="0"/>
              </a:spcAft>
              <a:buSzPts val="2400"/>
              <a:buAutoNum type="arabicPeriod"/>
            </a:pPr>
            <a:r>
              <a:rPr lang="ko-KR"/>
              <a:t>적절한 감정 레이블 개수 판단</a:t>
            </a:r>
            <a:endParaRPr/>
          </a:p>
          <a:p>
            <a:pPr indent="-381000" lvl="0" marL="457200" rtl="0" algn="l">
              <a:lnSpc>
                <a:spcPct val="150000"/>
              </a:lnSpc>
              <a:spcBef>
                <a:spcPts val="0"/>
              </a:spcBef>
              <a:spcAft>
                <a:spcPts val="0"/>
              </a:spcAft>
              <a:buSzPts val="2400"/>
              <a:buAutoNum type="arabicPeriod"/>
            </a:pPr>
            <a:r>
              <a:rPr lang="ko-KR"/>
              <a:t>Multi language model 활용</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26250a79c0f_0_445"/>
          <p:cNvPicPr preferRelativeResize="0"/>
          <p:nvPr/>
        </p:nvPicPr>
        <p:blipFill rotWithShape="1">
          <a:blip r:embed="rId3">
            <a:alphaModFix/>
          </a:blip>
          <a:srcRect b="2321" l="1254" r="733" t="62764"/>
          <a:stretch/>
        </p:blipFill>
        <p:spPr>
          <a:xfrm>
            <a:off x="3099035" y="4729237"/>
            <a:ext cx="5993825" cy="953913"/>
          </a:xfrm>
          <a:prstGeom prst="rect">
            <a:avLst/>
          </a:prstGeom>
          <a:noFill/>
          <a:ln>
            <a:noFill/>
          </a:ln>
        </p:spPr>
      </p:pic>
      <p:pic>
        <p:nvPicPr>
          <p:cNvPr id="110" name="Google Shape;110;g26250a79c0f_0_445"/>
          <p:cNvPicPr preferRelativeResize="0"/>
          <p:nvPr/>
        </p:nvPicPr>
        <p:blipFill rotWithShape="1">
          <a:blip r:embed="rId4">
            <a:alphaModFix/>
          </a:blip>
          <a:srcRect b="31108" l="0" r="0" t="0"/>
          <a:stretch/>
        </p:blipFill>
        <p:spPr>
          <a:xfrm>
            <a:off x="4381857" y="2036976"/>
            <a:ext cx="3428188" cy="2692255"/>
          </a:xfrm>
          <a:prstGeom prst="rect">
            <a:avLst/>
          </a:prstGeom>
          <a:noFill/>
          <a:ln>
            <a:noFill/>
          </a:ln>
        </p:spPr>
      </p:pic>
      <p:sp>
        <p:nvSpPr>
          <p:cNvPr id="111" name="Google Shape;111;g26250a79c0f_0_445"/>
          <p:cNvSpPr txBox="1"/>
          <p:nvPr/>
        </p:nvSpPr>
        <p:spPr>
          <a:xfrm>
            <a:off x="7171150" y="5840875"/>
            <a:ext cx="933600" cy="539100"/>
          </a:xfrm>
          <a:prstGeom prst="rect">
            <a:avLst/>
          </a:prstGeom>
          <a:noFill/>
          <a:ln>
            <a:noFill/>
          </a:ln>
        </p:spPr>
        <p:txBody>
          <a:bodyPr anchorCtr="0" anchor="ctr" bIns="60925" lIns="121900" spcFirstLastPara="1" rIns="121900" wrap="square" tIns="60925">
            <a:normAutofit/>
          </a:bodyPr>
          <a:lstStyle/>
          <a:p>
            <a:pPr indent="0" lvl="0" marL="0" marR="0" rtl="0" algn="ctr">
              <a:lnSpc>
                <a:spcPct val="90000"/>
              </a:lnSpc>
              <a:spcBef>
                <a:spcPts val="0"/>
              </a:spcBef>
              <a:spcAft>
                <a:spcPts val="0"/>
              </a:spcAft>
              <a:buClr>
                <a:srgbClr val="000000"/>
              </a:buClr>
              <a:buSzPts val="2400"/>
              <a:buFont typeface="Arial"/>
              <a:buNone/>
            </a:pPr>
            <a:r>
              <a:rPr b="0" i="0" lang="ko-KR" sz="2400" u="none" cap="none" strike="noStrike">
                <a:solidFill>
                  <a:schemeClr val="lt1"/>
                </a:solidFill>
                <a:latin typeface="Noto Sans KR"/>
                <a:ea typeface="Noto Sans KR"/>
                <a:cs typeface="Noto Sans KR"/>
                <a:sym typeface="Noto Sans KR"/>
              </a:rPr>
              <a:t>…</a:t>
            </a:r>
            <a:endParaRPr b="0" i="0" sz="2400" u="none" cap="none" strike="noStrike">
              <a:solidFill>
                <a:schemeClr val="lt1"/>
              </a:solidFill>
              <a:latin typeface="Noto Sans KR"/>
              <a:ea typeface="Noto Sans KR"/>
              <a:cs typeface="Noto Sans KR"/>
              <a:sym typeface="Noto Sans KR"/>
            </a:endParaRPr>
          </a:p>
        </p:txBody>
      </p:sp>
      <p:sp>
        <p:nvSpPr>
          <p:cNvPr id="112" name="Google Shape;112;g26250a79c0f_0_44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ko-KR"/>
              <a:t>Spotify 음악 추천 알고리즘</a:t>
            </a:r>
            <a:endParaRPr/>
          </a:p>
        </p:txBody>
      </p:sp>
      <p:pic>
        <p:nvPicPr>
          <p:cNvPr id="113" name="Google Shape;113;g26250a79c0f_0_445"/>
          <p:cNvPicPr preferRelativeResize="0"/>
          <p:nvPr/>
        </p:nvPicPr>
        <p:blipFill rotWithShape="1">
          <a:blip r:embed="rId5">
            <a:alphaModFix/>
          </a:blip>
          <a:srcRect b="48427" l="0" r="0" t="0"/>
          <a:stretch/>
        </p:blipFill>
        <p:spPr>
          <a:xfrm>
            <a:off x="4690794" y="4537340"/>
            <a:ext cx="1024780" cy="1303545"/>
          </a:xfrm>
          <a:prstGeom prst="rect">
            <a:avLst/>
          </a:prstGeom>
          <a:noFill/>
          <a:ln cap="flat" cmpd="sng" w="9525">
            <a:solidFill>
              <a:schemeClr val="dk1"/>
            </a:solidFill>
            <a:prstDash val="solid"/>
            <a:round/>
            <a:headEnd len="sm" w="sm" type="none"/>
            <a:tailEnd len="sm" w="sm" type="none"/>
          </a:ln>
        </p:spPr>
      </p:pic>
      <p:pic>
        <p:nvPicPr>
          <p:cNvPr id="114" name="Google Shape;114;g26250a79c0f_0_445"/>
          <p:cNvPicPr preferRelativeResize="0"/>
          <p:nvPr/>
        </p:nvPicPr>
        <p:blipFill rotWithShape="1">
          <a:blip r:embed="rId5">
            <a:alphaModFix/>
          </a:blip>
          <a:srcRect b="0" l="0" r="0" t="51470"/>
          <a:stretch/>
        </p:blipFill>
        <p:spPr>
          <a:xfrm>
            <a:off x="5171240" y="4631476"/>
            <a:ext cx="1138158" cy="1362273"/>
          </a:xfrm>
          <a:prstGeom prst="rect">
            <a:avLst/>
          </a:prstGeom>
          <a:noFill/>
          <a:ln cap="flat" cmpd="sng" w="9525">
            <a:solidFill>
              <a:schemeClr val="dk1"/>
            </a:solidFill>
            <a:prstDash val="solid"/>
            <a:round/>
            <a:headEnd len="sm" w="sm" type="none"/>
            <a:tailEnd len="sm" w="sm" type="none"/>
          </a:ln>
        </p:spPr>
      </p:pic>
      <p:pic>
        <p:nvPicPr>
          <p:cNvPr id="115" name="Google Shape;115;g26250a79c0f_0_445"/>
          <p:cNvPicPr preferRelativeResize="0"/>
          <p:nvPr/>
        </p:nvPicPr>
        <p:blipFill rotWithShape="1">
          <a:blip r:embed="rId6">
            <a:alphaModFix/>
          </a:blip>
          <a:srcRect b="0" l="0" r="0" t="0"/>
          <a:stretch/>
        </p:blipFill>
        <p:spPr>
          <a:xfrm>
            <a:off x="5647684" y="4737300"/>
            <a:ext cx="1065089" cy="1362275"/>
          </a:xfrm>
          <a:prstGeom prst="rect">
            <a:avLst/>
          </a:prstGeom>
          <a:noFill/>
          <a:ln cap="flat" cmpd="sng" w="9525">
            <a:solidFill>
              <a:schemeClr val="dk1"/>
            </a:solidFill>
            <a:prstDash val="solid"/>
            <a:round/>
            <a:headEnd len="sm" w="sm" type="none"/>
            <a:tailEnd len="sm" w="sm" type="none"/>
          </a:ln>
        </p:spPr>
      </p:pic>
      <p:pic>
        <p:nvPicPr>
          <p:cNvPr id="116" name="Google Shape;116;g26250a79c0f_0_445"/>
          <p:cNvPicPr preferRelativeResize="0"/>
          <p:nvPr/>
        </p:nvPicPr>
        <p:blipFill rotWithShape="1">
          <a:blip r:embed="rId7">
            <a:alphaModFix/>
          </a:blip>
          <a:srcRect b="0" l="0" r="0" t="0"/>
          <a:stretch/>
        </p:blipFill>
        <p:spPr>
          <a:xfrm>
            <a:off x="5990005" y="4832275"/>
            <a:ext cx="1436146" cy="1362275"/>
          </a:xfrm>
          <a:prstGeom prst="rect">
            <a:avLst/>
          </a:prstGeom>
          <a:noFill/>
          <a:ln cap="flat" cmpd="sng" w="9525">
            <a:solidFill>
              <a:schemeClr val="dk1"/>
            </a:solidFill>
            <a:prstDash val="solid"/>
            <a:round/>
            <a:headEnd len="sm" w="sm" type="none"/>
            <a:tailEnd len="sm" w="sm" type="none"/>
          </a:ln>
        </p:spPr>
      </p:pic>
      <p:pic>
        <p:nvPicPr>
          <p:cNvPr id="117" name="Google Shape;117;g26250a79c0f_0_445"/>
          <p:cNvPicPr preferRelativeResize="0"/>
          <p:nvPr/>
        </p:nvPicPr>
        <p:blipFill rotWithShape="1">
          <a:blip r:embed="rId3">
            <a:alphaModFix/>
          </a:blip>
          <a:srcRect b="2320" l="1254" r="734" t="62763"/>
          <a:stretch/>
        </p:blipFill>
        <p:spPr>
          <a:xfrm>
            <a:off x="3697272" y="3511725"/>
            <a:ext cx="4797378" cy="763500"/>
          </a:xfrm>
          <a:prstGeom prst="rect">
            <a:avLst/>
          </a:prstGeom>
          <a:noFill/>
          <a:ln>
            <a:noFill/>
          </a:ln>
        </p:spPr>
      </p:pic>
      <p:pic>
        <p:nvPicPr>
          <p:cNvPr id="118" name="Google Shape;118;g26250a79c0f_0_445"/>
          <p:cNvPicPr preferRelativeResize="0"/>
          <p:nvPr/>
        </p:nvPicPr>
        <p:blipFill rotWithShape="1">
          <a:blip r:embed="rId4">
            <a:alphaModFix/>
          </a:blip>
          <a:srcRect b="31109" l="0" r="0" t="0"/>
          <a:stretch/>
        </p:blipFill>
        <p:spPr>
          <a:xfrm>
            <a:off x="4724025" y="1356873"/>
            <a:ext cx="2743877" cy="2154845"/>
          </a:xfrm>
          <a:prstGeom prst="rect">
            <a:avLst/>
          </a:prstGeom>
          <a:noFill/>
          <a:ln>
            <a:noFill/>
          </a:ln>
        </p:spPr>
      </p:pic>
      <p:sp>
        <p:nvSpPr>
          <p:cNvPr id="119" name="Google Shape;119;g26250a79c0f_0_445"/>
          <p:cNvSpPr txBox="1"/>
          <p:nvPr/>
        </p:nvSpPr>
        <p:spPr>
          <a:xfrm>
            <a:off x="7645050" y="5131663"/>
            <a:ext cx="3566100" cy="7635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0" i="0" lang="ko-KR" sz="2400" u="none" cap="none" strike="noStrike">
                <a:solidFill>
                  <a:schemeClr val="lt1"/>
                </a:solidFill>
                <a:latin typeface="Noto Sans KR"/>
                <a:ea typeface="Noto Sans KR"/>
                <a:cs typeface="Noto Sans KR"/>
                <a:sym typeface="Noto Sans KR"/>
              </a:rPr>
              <a:t>다양한 음악 추천 파라미터</a:t>
            </a:r>
            <a:endParaRPr b="0" i="0" sz="2400" u="none" cap="none" strike="noStrike">
              <a:solidFill>
                <a:schemeClr val="lt1"/>
              </a:solidFill>
              <a:latin typeface="Noto Sans KR"/>
              <a:ea typeface="Noto Sans KR"/>
              <a:cs typeface="Noto Sans KR"/>
              <a:sym typeface="Noto Sans K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1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0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2a7930cc716_0_17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ko-KR"/>
              <a:t>Spotify 음악 추천 알고리즘</a:t>
            </a:r>
            <a:endParaRPr/>
          </a:p>
        </p:txBody>
      </p:sp>
      <p:sp>
        <p:nvSpPr>
          <p:cNvPr id="125" name="Google Shape;125;g2a7930cc716_0_173"/>
          <p:cNvSpPr txBox="1"/>
          <p:nvPr>
            <p:ph idx="1" type="body"/>
          </p:nvPr>
        </p:nvSpPr>
        <p:spPr>
          <a:xfrm>
            <a:off x="415600" y="4946353"/>
            <a:ext cx="2289600" cy="619800"/>
          </a:xfrm>
          <a:prstGeom prst="rect">
            <a:avLst/>
          </a:prstGeom>
          <a:noFill/>
          <a:ln>
            <a:noFill/>
          </a:ln>
        </p:spPr>
        <p:txBody>
          <a:bodyPr anchorCtr="0" anchor="ctr" bIns="121900" lIns="121900" spcFirstLastPara="1" rIns="121900" wrap="square" tIns="121900">
            <a:normAutofit/>
          </a:bodyPr>
          <a:lstStyle/>
          <a:p>
            <a:pPr indent="0" lvl="0" marL="0" rtl="0" algn="ctr">
              <a:lnSpc>
                <a:spcPct val="115000"/>
              </a:lnSpc>
              <a:spcBef>
                <a:spcPts val="0"/>
              </a:spcBef>
              <a:spcAft>
                <a:spcPts val="1600"/>
              </a:spcAft>
              <a:buSzPts val="2400"/>
              <a:buNone/>
            </a:pPr>
            <a:r>
              <a:rPr lang="ko-KR"/>
              <a:t>에너지</a:t>
            </a:r>
            <a:endParaRPr/>
          </a:p>
        </p:txBody>
      </p:sp>
      <p:pic>
        <p:nvPicPr>
          <p:cNvPr id="126" name="Google Shape;126;g2a7930cc716_0_173"/>
          <p:cNvPicPr preferRelativeResize="0"/>
          <p:nvPr/>
        </p:nvPicPr>
        <p:blipFill rotWithShape="1">
          <a:blip r:embed="rId3">
            <a:alphaModFix/>
          </a:blip>
          <a:srcRect b="48427" l="0" r="0" t="0"/>
          <a:stretch/>
        </p:blipFill>
        <p:spPr>
          <a:xfrm>
            <a:off x="415600" y="1784125"/>
            <a:ext cx="2289725" cy="3162226"/>
          </a:xfrm>
          <a:prstGeom prst="rect">
            <a:avLst/>
          </a:prstGeom>
          <a:noFill/>
          <a:ln cap="flat" cmpd="sng" w="9525">
            <a:solidFill>
              <a:schemeClr val="dk1"/>
            </a:solidFill>
            <a:prstDash val="solid"/>
            <a:round/>
            <a:headEnd len="sm" w="sm" type="none"/>
            <a:tailEnd len="sm" w="sm" type="none"/>
          </a:ln>
        </p:spPr>
      </p:pic>
      <p:pic>
        <p:nvPicPr>
          <p:cNvPr id="127" name="Google Shape;127;g2a7930cc716_0_173"/>
          <p:cNvPicPr preferRelativeResize="0"/>
          <p:nvPr/>
        </p:nvPicPr>
        <p:blipFill rotWithShape="1">
          <a:blip r:embed="rId3">
            <a:alphaModFix/>
          </a:blip>
          <a:srcRect b="0" l="0" r="0" t="51470"/>
          <a:stretch/>
        </p:blipFill>
        <p:spPr>
          <a:xfrm>
            <a:off x="3103580" y="1784119"/>
            <a:ext cx="2446795" cy="3179604"/>
          </a:xfrm>
          <a:prstGeom prst="rect">
            <a:avLst/>
          </a:prstGeom>
          <a:noFill/>
          <a:ln cap="flat" cmpd="sng" w="9525">
            <a:solidFill>
              <a:schemeClr val="dk1"/>
            </a:solidFill>
            <a:prstDash val="solid"/>
            <a:round/>
            <a:headEnd len="sm" w="sm" type="none"/>
            <a:tailEnd len="sm" w="sm" type="none"/>
          </a:ln>
        </p:spPr>
      </p:pic>
      <p:pic>
        <p:nvPicPr>
          <p:cNvPr id="128" name="Google Shape;128;g2a7930cc716_0_173"/>
          <p:cNvPicPr preferRelativeResize="0"/>
          <p:nvPr/>
        </p:nvPicPr>
        <p:blipFill rotWithShape="1">
          <a:blip r:embed="rId4">
            <a:alphaModFix/>
          </a:blip>
          <a:srcRect b="0" l="0" r="0" t="0"/>
          <a:stretch/>
        </p:blipFill>
        <p:spPr>
          <a:xfrm>
            <a:off x="6035306" y="1784117"/>
            <a:ext cx="2289712" cy="3179608"/>
          </a:xfrm>
          <a:prstGeom prst="rect">
            <a:avLst/>
          </a:prstGeom>
          <a:noFill/>
          <a:ln cap="flat" cmpd="sng" w="9525">
            <a:solidFill>
              <a:schemeClr val="dk1"/>
            </a:solidFill>
            <a:prstDash val="solid"/>
            <a:round/>
            <a:headEnd len="sm" w="sm" type="none"/>
            <a:tailEnd len="sm" w="sm" type="none"/>
          </a:ln>
        </p:spPr>
      </p:pic>
      <p:pic>
        <p:nvPicPr>
          <p:cNvPr id="129" name="Google Shape;129;g2a7930cc716_0_173"/>
          <p:cNvPicPr preferRelativeResize="0"/>
          <p:nvPr/>
        </p:nvPicPr>
        <p:blipFill rotWithShape="1">
          <a:blip r:embed="rId5">
            <a:alphaModFix/>
          </a:blip>
          <a:srcRect b="0" l="0" r="0" t="0"/>
          <a:stretch/>
        </p:blipFill>
        <p:spPr>
          <a:xfrm>
            <a:off x="8809946" y="1784117"/>
            <a:ext cx="3087402" cy="3179608"/>
          </a:xfrm>
          <a:prstGeom prst="rect">
            <a:avLst/>
          </a:prstGeom>
          <a:noFill/>
          <a:ln cap="flat" cmpd="sng" w="9525">
            <a:solidFill>
              <a:schemeClr val="dk1"/>
            </a:solidFill>
            <a:prstDash val="solid"/>
            <a:round/>
            <a:headEnd len="sm" w="sm" type="none"/>
            <a:tailEnd len="sm" w="sm" type="none"/>
          </a:ln>
        </p:spPr>
      </p:pic>
      <p:sp>
        <p:nvSpPr>
          <p:cNvPr id="130" name="Google Shape;130;g2a7930cc716_0_173"/>
          <p:cNvSpPr txBox="1"/>
          <p:nvPr>
            <p:ph idx="1" type="body"/>
          </p:nvPr>
        </p:nvSpPr>
        <p:spPr>
          <a:xfrm>
            <a:off x="3103527" y="4954369"/>
            <a:ext cx="2446800" cy="619800"/>
          </a:xfrm>
          <a:prstGeom prst="rect">
            <a:avLst/>
          </a:prstGeom>
          <a:noFill/>
          <a:ln>
            <a:noFill/>
          </a:ln>
        </p:spPr>
        <p:txBody>
          <a:bodyPr anchorCtr="0" anchor="ctr" bIns="121900" lIns="121900" spcFirstLastPara="1" rIns="121900" wrap="square" tIns="121900">
            <a:normAutofit/>
          </a:bodyPr>
          <a:lstStyle/>
          <a:p>
            <a:pPr indent="0" lvl="0" marL="0" rtl="0" algn="ctr">
              <a:lnSpc>
                <a:spcPct val="115000"/>
              </a:lnSpc>
              <a:spcBef>
                <a:spcPts val="0"/>
              </a:spcBef>
              <a:spcAft>
                <a:spcPts val="1600"/>
              </a:spcAft>
              <a:buSzPts val="2400"/>
              <a:buNone/>
            </a:pPr>
            <a:r>
              <a:rPr lang="ko-KR"/>
              <a:t>악기 비중</a:t>
            </a:r>
            <a:endParaRPr/>
          </a:p>
        </p:txBody>
      </p:sp>
      <p:sp>
        <p:nvSpPr>
          <p:cNvPr id="131" name="Google Shape;131;g2a7930cc716_0_173"/>
          <p:cNvSpPr txBox="1"/>
          <p:nvPr>
            <p:ph idx="1" type="body"/>
          </p:nvPr>
        </p:nvSpPr>
        <p:spPr>
          <a:xfrm>
            <a:off x="6035268" y="4954369"/>
            <a:ext cx="2289600" cy="619800"/>
          </a:xfrm>
          <a:prstGeom prst="rect">
            <a:avLst/>
          </a:prstGeom>
          <a:noFill/>
          <a:ln>
            <a:noFill/>
          </a:ln>
        </p:spPr>
        <p:txBody>
          <a:bodyPr anchorCtr="0" anchor="ctr" bIns="121900" lIns="121900" spcFirstLastPara="1" rIns="121900" wrap="square" tIns="121900">
            <a:normAutofit/>
          </a:bodyPr>
          <a:lstStyle/>
          <a:p>
            <a:pPr indent="0" lvl="0" marL="0" rtl="0" algn="ctr">
              <a:lnSpc>
                <a:spcPct val="115000"/>
              </a:lnSpc>
              <a:spcBef>
                <a:spcPts val="0"/>
              </a:spcBef>
              <a:spcAft>
                <a:spcPts val="1600"/>
              </a:spcAft>
              <a:buSzPts val="2400"/>
              <a:buNone/>
            </a:pPr>
            <a:r>
              <a:rPr lang="ko-KR"/>
              <a:t>보컬 비중</a:t>
            </a:r>
            <a:endParaRPr/>
          </a:p>
        </p:txBody>
      </p:sp>
      <p:sp>
        <p:nvSpPr>
          <p:cNvPr id="132" name="Google Shape;132;g2a7930cc716_0_173"/>
          <p:cNvSpPr txBox="1"/>
          <p:nvPr>
            <p:ph idx="1" type="body"/>
          </p:nvPr>
        </p:nvSpPr>
        <p:spPr>
          <a:xfrm>
            <a:off x="8809808" y="4954369"/>
            <a:ext cx="3087300" cy="619800"/>
          </a:xfrm>
          <a:prstGeom prst="rect">
            <a:avLst/>
          </a:prstGeom>
          <a:noFill/>
          <a:ln>
            <a:noFill/>
          </a:ln>
        </p:spPr>
        <p:txBody>
          <a:bodyPr anchorCtr="0" anchor="ctr" bIns="121900" lIns="121900" spcFirstLastPara="1" rIns="121900" wrap="square" tIns="121900">
            <a:normAutofit/>
          </a:bodyPr>
          <a:lstStyle/>
          <a:p>
            <a:pPr indent="0" lvl="0" marL="0" rtl="0" algn="ctr">
              <a:lnSpc>
                <a:spcPct val="115000"/>
              </a:lnSpc>
              <a:spcBef>
                <a:spcPts val="0"/>
              </a:spcBef>
              <a:spcAft>
                <a:spcPts val="1600"/>
              </a:spcAft>
              <a:buSzPts val="2400"/>
              <a:buNone/>
            </a:pPr>
            <a:r>
              <a:rPr lang="ko-KR"/>
              <a:t>박자</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g2a7930cc716_0_185"/>
          <p:cNvPicPr preferRelativeResize="0"/>
          <p:nvPr/>
        </p:nvPicPr>
        <p:blipFill rotWithShape="1">
          <a:blip r:embed="rId3">
            <a:alphaModFix/>
          </a:blip>
          <a:srcRect b="46088" l="0" r="0" t="0"/>
          <a:stretch/>
        </p:blipFill>
        <p:spPr>
          <a:xfrm>
            <a:off x="4512425" y="346550"/>
            <a:ext cx="3167151" cy="2422500"/>
          </a:xfrm>
          <a:prstGeom prst="rect">
            <a:avLst/>
          </a:prstGeom>
          <a:noFill/>
          <a:ln>
            <a:noFill/>
          </a:ln>
        </p:spPr>
      </p:pic>
      <p:sp>
        <p:nvSpPr>
          <p:cNvPr id="138" name="Google Shape;138;g2a7930cc716_0_185"/>
          <p:cNvSpPr txBox="1"/>
          <p:nvPr>
            <p:ph idx="1" type="body"/>
          </p:nvPr>
        </p:nvSpPr>
        <p:spPr>
          <a:xfrm>
            <a:off x="5188500" y="2769050"/>
            <a:ext cx="1815000" cy="12981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SzPts val="2400"/>
              <a:buNone/>
            </a:pPr>
            <a:r>
              <a:rPr lang="ko-KR"/>
              <a:t>…</a:t>
            </a:r>
            <a:endParaRPr/>
          </a:p>
          <a:p>
            <a:pPr indent="0" lvl="0" marL="0" rtl="0" algn="ctr">
              <a:lnSpc>
                <a:spcPct val="115000"/>
              </a:lnSpc>
              <a:spcBef>
                <a:spcPts val="0"/>
              </a:spcBef>
              <a:spcAft>
                <a:spcPts val="0"/>
              </a:spcAft>
              <a:buSzPts val="2400"/>
              <a:buNone/>
            </a:pPr>
            <a:r>
              <a:rPr lang="ko-KR"/>
              <a:t>가사는 ??</a:t>
            </a:r>
            <a:endParaRPr/>
          </a:p>
          <a:p>
            <a:pPr indent="0" lvl="0" marL="0" rtl="0" algn="ctr">
              <a:lnSpc>
                <a:spcPct val="115000"/>
              </a:lnSpc>
              <a:spcBef>
                <a:spcPts val="0"/>
              </a:spcBef>
              <a:spcAft>
                <a:spcPts val="0"/>
              </a:spcAft>
              <a:buSzPts val="2400"/>
              <a:buNone/>
            </a:pPr>
            <a:r>
              <a:rPr lang="ko-KR"/>
              <a:t>…</a:t>
            </a:r>
            <a:endParaRPr/>
          </a:p>
        </p:txBody>
      </p:sp>
      <p:pic>
        <p:nvPicPr>
          <p:cNvPr id="139" name="Google Shape;139;g2a7930cc716_0_185"/>
          <p:cNvPicPr preferRelativeResize="0"/>
          <p:nvPr/>
        </p:nvPicPr>
        <p:blipFill rotWithShape="1">
          <a:blip r:embed="rId3">
            <a:alphaModFix/>
          </a:blip>
          <a:srcRect b="0" l="0" r="0" t="53910"/>
          <a:stretch/>
        </p:blipFill>
        <p:spPr>
          <a:xfrm>
            <a:off x="4512425" y="4067054"/>
            <a:ext cx="3167151" cy="207097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LP final projec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2023-11-27T05:11:13Z</dcterms:created>
  <dc:creator>강근호[ 학부재학 / 데이터과학과 ]</dc:creator>
</cp:coreProperties>
</file>